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anva Sans" panose="020B0604020202020204" charset="0"/>
      <p:regular r:id="rId38"/>
    </p:embeddedFont>
    <p:embeddedFont>
      <p:font typeface="Canva Sans Bold" panose="020B0604020202020204" charset="0"/>
      <p:regular r:id="rId39"/>
    </p:embeddedFont>
    <p:embeddedFont>
      <p:font typeface="Glacial Indifference" panose="020B0604020202020204" charset="0"/>
      <p:regular r:id="rId40"/>
    </p:embeddedFont>
    <p:embeddedFont>
      <p:font typeface="Glacial Indifference Bold" panose="020B0604020202020204" charset="0"/>
      <p:regular r:id="rId41"/>
    </p:embeddedFont>
    <p:embeddedFont>
      <p:font typeface="Lato Heavy" panose="020B0604020202020204" charset="0"/>
      <p:regular r:id="rId42"/>
    </p:embeddedFont>
    <p:embeddedFont>
      <p:font typeface="Montserrat" panose="00000500000000000000" pitchFamily="2" charset="0"/>
      <p:regular r:id="rId43"/>
      <p:bold r:id="rId44"/>
      <p:italic r:id="rId45"/>
      <p:boldItalic r:id="rId46"/>
    </p:embeddedFont>
    <p:embeddedFont>
      <p:font typeface="Montserrat Bold" panose="00000800000000000000" charset="0"/>
      <p:regular r:id="rId47"/>
    </p:embeddedFont>
    <p:embeddedFont>
      <p:font typeface="Montserrat Bold Italics" panose="020B0604020202020204" charset="0"/>
      <p:regular r:id="rId48"/>
    </p:embeddedFont>
    <p:embeddedFont>
      <p:font typeface="Oswald" panose="00000500000000000000" pitchFamily="2" charset="0"/>
      <p:regular r:id="rId49"/>
      <p:bold r:id="rId50"/>
    </p:embeddedFont>
    <p:embeddedFont>
      <p:font typeface="Oswald Bold" panose="00000800000000000000"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33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es.wikipedia.org/wiki/Sistema_inercial" TargetMode="External"/><Relationship Id="rId3" Type="http://schemas.openxmlformats.org/officeDocument/2006/relationships/image" Target="../media/image4.png"/><Relationship Id="rId7" Type="http://schemas.openxmlformats.org/officeDocument/2006/relationships/hyperlink" Target="https://es.wikipedia.org/wiki/Observador"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es.wikipedia.org/wiki/Magnitud_f%C3%ADsica" TargetMode="External"/><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es.wikipedia.org/wiki/Velocidad_de_la_luz"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2659204" y="-6225116"/>
            <a:ext cx="6274575" cy="12450233"/>
            <a:chOff x="0" y="0"/>
            <a:chExt cx="3165983" cy="6282055"/>
          </a:xfrm>
        </p:grpSpPr>
        <p:sp>
          <p:nvSpPr>
            <p:cNvPr id="3" name="Freeform 3"/>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ADC7EA"/>
            </a:solidFill>
            <a:ln w="12700">
              <a:solidFill>
                <a:srgbClr val="000000"/>
              </a:solidFill>
            </a:ln>
          </p:spPr>
          <p:txBody>
            <a:bodyPr/>
            <a:lstStyle/>
            <a:p>
              <a:endParaRPr lang="es-MX"/>
            </a:p>
          </p:txBody>
        </p:sp>
        <p:sp>
          <p:nvSpPr>
            <p:cNvPr id="4" name="Freeform 4"/>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132232"/>
            </a:solidFill>
          </p:spPr>
          <p:txBody>
            <a:bodyPr/>
            <a:lstStyle/>
            <a:p>
              <a:endParaRPr lang="es-MX"/>
            </a:p>
          </p:txBody>
        </p:sp>
      </p:grpSp>
      <p:grpSp>
        <p:nvGrpSpPr>
          <p:cNvPr id="5" name="Group 5"/>
          <p:cNvGrpSpPr>
            <a:grpSpLocks noChangeAspect="1"/>
          </p:cNvGrpSpPr>
          <p:nvPr/>
        </p:nvGrpSpPr>
        <p:grpSpPr>
          <a:xfrm rot="-5400000">
            <a:off x="9151444" y="4851745"/>
            <a:ext cx="6274575" cy="12450233"/>
            <a:chOff x="0" y="0"/>
            <a:chExt cx="3165983" cy="6282055"/>
          </a:xfrm>
        </p:grpSpPr>
        <p:sp>
          <p:nvSpPr>
            <p:cNvPr id="6" name="Freeform 6"/>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E0E6E9"/>
            </a:solidFill>
            <a:ln w="12700">
              <a:solidFill>
                <a:srgbClr val="000000"/>
              </a:solidFill>
            </a:ln>
          </p:spPr>
          <p:txBody>
            <a:bodyPr/>
            <a:lstStyle/>
            <a:p>
              <a:endParaRPr lang="es-MX"/>
            </a:p>
          </p:txBody>
        </p:sp>
        <p:sp>
          <p:nvSpPr>
            <p:cNvPr id="7" name="Freeform 7"/>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E0E6E9"/>
            </a:solidFill>
          </p:spPr>
          <p:txBody>
            <a:bodyPr/>
            <a:lstStyle/>
            <a:p>
              <a:endParaRPr lang="es-MX"/>
            </a:p>
          </p:txBody>
        </p:sp>
      </p:grpSp>
      <p:grpSp>
        <p:nvGrpSpPr>
          <p:cNvPr id="8" name="Group 8"/>
          <p:cNvGrpSpPr/>
          <p:nvPr/>
        </p:nvGrpSpPr>
        <p:grpSpPr>
          <a:xfrm>
            <a:off x="12814229" y="6428718"/>
            <a:ext cx="12630150" cy="1114425"/>
            <a:chOff x="0" y="0"/>
            <a:chExt cx="3326459" cy="293511"/>
          </a:xfrm>
        </p:grpSpPr>
        <p:sp>
          <p:nvSpPr>
            <p:cNvPr id="9" name="Freeform 9"/>
            <p:cNvSpPr/>
            <p:nvPr/>
          </p:nvSpPr>
          <p:spPr>
            <a:xfrm>
              <a:off x="0" y="0"/>
              <a:ext cx="3326459" cy="293511"/>
            </a:xfrm>
            <a:custGeom>
              <a:avLst/>
              <a:gdLst/>
              <a:ahLst/>
              <a:cxnLst/>
              <a:rect l="l" t="t" r="r" b="b"/>
              <a:pathLst>
                <a:path w="3326459" h="293511">
                  <a:moveTo>
                    <a:pt x="3123259" y="0"/>
                  </a:moveTo>
                  <a:cubicBezTo>
                    <a:pt x="3235484" y="0"/>
                    <a:pt x="3326459" y="65705"/>
                    <a:pt x="3326459" y="146756"/>
                  </a:cubicBezTo>
                  <a:cubicBezTo>
                    <a:pt x="3326459" y="227806"/>
                    <a:pt x="3235484" y="293511"/>
                    <a:pt x="3123259" y="293511"/>
                  </a:cubicBezTo>
                  <a:lnTo>
                    <a:pt x="203200" y="293511"/>
                  </a:lnTo>
                  <a:cubicBezTo>
                    <a:pt x="90976" y="293511"/>
                    <a:pt x="0" y="227806"/>
                    <a:pt x="0" y="146756"/>
                  </a:cubicBezTo>
                  <a:cubicBezTo>
                    <a:pt x="0" y="65705"/>
                    <a:pt x="90976" y="0"/>
                    <a:pt x="203200" y="0"/>
                  </a:cubicBezTo>
                  <a:close/>
                </a:path>
              </a:pathLst>
            </a:custGeom>
            <a:solidFill>
              <a:srgbClr val="FFFFFF"/>
            </a:solidFill>
          </p:spPr>
          <p:txBody>
            <a:bodyPr/>
            <a:lstStyle/>
            <a:p>
              <a:endParaRPr lang="es-MX"/>
            </a:p>
          </p:txBody>
        </p:sp>
        <p:sp>
          <p:nvSpPr>
            <p:cNvPr id="10" name="TextBox 10"/>
            <p:cNvSpPr txBox="1"/>
            <p:nvPr/>
          </p:nvSpPr>
          <p:spPr>
            <a:xfrm>
              <a:off x="0" y="-66675"/>
              <a:ext cx="3326459" cy="360186"/>
            </a:xfrm>
            <a:prstGeom prst="rect">
              <a:avLst/>
            </a:prstGeom>
          </p:spPr>
          <p:txBody>
            <a:bodyPr lIns="50800" tIns="50800" rIns="50800" bIns="50800" rtlCol="0" anchor="ctr"/>
            <a:lstStyle/>
            <a:p>
              <a:pPr algn="ctr">
                <a:lnSpc>
                  <a:spcPts val="3624"/>
                </a:lnSpc>
              </a:pPr>
              <a:endParaRPr/>
            </a:p>
          </p:txBody>
        </p:sp>
      </p:grpSp>
      <p:sp>
        <p:nvSpPr>
          <p:cNvPr id="11" name="TextBox 11"/>
          <p:cNvSpPr txBox="1"/>
          <p:nvPr/>
        </p:nvSpPr>
        <p:spPr>
          <a:xfrm>
            <a:off x="575204" y="3949607"/>
            <a:ext cx="13626658" cy="2780292"/>
          </a:xfrm>
          <a:prstGeom prst="rect">
            <a:avLst/>
          </a:prstGeom>
        </p:spPr>
        <p:txBody>
          <a:bodyPr lIns="0" tIns="0" rIns="0" bIns="0" rtlCol="0" anchor="t">
            <a:spAutoFit/>
          </a:bodyPr>
          <a:lstStyle/>
          <a:p>
            <a:pPr algn="ctr">
              <a:lnSpc>
                <a:spcPts val="5499"/>
              </a:lnSpc>
            </a:pPr>
            <a:r>
              <a:rPr lang="en-US" sz="4823">
                <a:solidFill>
                  <a:srgbClr val="FFFFFF"/>
                </a:solidFill>
                <a:latin typeface="Oswald Bold"/>
              </a:rPr>
              <a:t> DESAROLLO DE UNA SIMULACIÓN SOBRE LOS EFECTOS DE LAS TRANSFORMACIONES DE LORENTZ EN LA RELATIVIDAD ESPECIAL CON EL USO DE LA LIBRERIA PYGAME EN PYTHON</a:t>
            </a:r>
          </a:p>
        </p:txBody>
      </p:sp>
      <p:sp>
        <p:nvSpPr>
          <p:cNvPr id="12" name="TextBox 12"/>
          <p:cNvSpPr txBox="1"/>
          <p:nvPr/>
        </p:nvSpPr>
        <p:spPr>
          <a:xfrm>
            <a:off x="575204" y="8711099"/>
            <a:ext cx="2691846" cy="367538"/>
          </a:xfrm>
          <a:prstGeom prst="rect">
            <a:avLst/>
          </a:prstGeom>
        </p:spPr>
        <p:txBody>
          <a:bodyPr lIns="0" tIns="0" rIns="0" bIns="0" rtlCol="0" anchor="t">
            <a:spAutoFit/>
          </a:bodyPr>
          <a:lstStyle/>
          <a:p>
            <a:pPr>
              <a:lnSpc>
                <a:spcPts val="2595"/>
              </a:lnSpc>
            </a:pPr>
            <a:r>
              <a:rPr lang="en-US" sz="2199" spc="103">
                <a:solidFill>
                  <a:srgbClr val="FFFFFF"/>
                </a:solidFill>
                <a:latin typeface="Lato Heavy"/>
              </a:rPr>
              <a:t>FÍSICA APLICADA</a:t>
            </a:r>
          </a:p>
        </p:txBody>
      </p:sp>
      <p:sp>
        <p:nvSpPr>
          <p:cNvPr id="13" name="AutoShape 13"/>
          <p:cNvSpPr/>
          <p:nvPr/>
        </p:nvSpPr>
        <p:spPr>
          <a:xfrm>
            <a:off x="-428625" y="3501989"/>
            <a:ext cx="6492240" cy="0"/>
          </a:xfrm>
          <a:prstGeom prst="line">
            <a:avLst/>
          </a:prstGeom>
          <a:ln w="38100" cap="flat">
            <a:solidFill>
              <a:srgbClr val="FFFFFF"/>
            </a:solidFill>
            <a:prstDash val="solid"/>
            <a:headEnd type="none" w="sm" len="sm"/>
            <a:tailEnd type="oval" w="lg" len="lg"/>
          </a:ln>
        </p:spPr>
        <p:txBody>
          <a:bodyPr/>
          <a:lstStyle/>
          <a:p>
            <a:endParaRPr lang="es-MX"/>
          </a:p>
        </p:txBody>
      </p:sp>
      <p:sp>
        <p:nvSpPr>
          <p:cNvPr id="14" name="AutoShape 14"/>
          <p:cNvSpPr/>
          <p:nvPr/>
        </p:nvSpPr>
        <p:spPr>
          <a:xfrm>
            <a:off x="12471329" y="7739549"/>
            <a:ext cx="6492240" cy="0"/>
          </a:xfrm>
          <a:prstGeom prst="line">
            <a:avLst/>
          </a:prstGeom>
          <a:ln w="38100" cap="flat">
            <a:solidFill>
              <a:srgbClr val="FFFFFF"/>
            </a:solidFill>
            <a:prstDash val="solid"/>
            <a:headEnd type="oval" w="lg" len="lg"/>
            <a:tailEnd type="none" w="sm" len="sm"/>
          </a:ln>
        </p:spPr>
        <p:txBody>
          <a:bodyPr/>
          <a:lstStyle/>
          <a:p>
            <a:endParaRPr lang="es-MX"/>
          </a:p>
        </p:txBody>
      </p:sp>
      <p:grpSp>
        <p:nvGrpSpPr>
          <p:cNvPr id="15" name="Group 15"/>
          <p:cNvGrpSpPr>
            <a:grpSpLocks noChangeAspect="1"/>
          </p:cNvGrpSpPr>
          <p:nvPr/>
        </p:nvGrpSpPr>
        <p:grpSpPr>
          <a:xfrm rot="-5400000">
            <a:off x="9766900" y="5394670"/>
            <a:ext cx="6274575" cy="12450233"/>
            <a:chOff x="0" y="0"/>
            <a:chExt cx="3165983" cy="6282055"/>
          </a:xfrm>
        </p:grpSpPr>
        <p:sp>
          <p:nvSpPr>
            <p:cNvPr id="16" name="Freeform 16"/>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9DB3C1"/>
            </a:solidFill>
            <a:ln w="12700">
              <a:solidFill>
                <a:srgbClr val="000000"/>
              </a:solidFill>
            </a:ln>
          </p:spPr>
          <p:txBody>
            <a:bodyPr/>
            <a:lstStyle/>
            <a:p>
              <a:endParaRPr lang="es-MX"/>
            </a:p>
          </p:txBody>
        </p:sp>
        <p:sp>
          <p:nvSpPr>
            <p:cNvPr id="17" name="Freeform 17"/>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9DB3C1"/>
            </a:solidFill>
          </p:spPr>
          <p:txBody>
            <a:bodyPr/>
            <a:lstStyle/>
            <a:p>
              <a:endParaRPr lang="es-MX"/>
            </a:p>
          </p:txBody>
        </p:sp>
      </p:grpSp>
      <p:grpSp>
        <p:nvGrpSpPr>
          <p:cNvPr id="18" name="Group 18"/>
          <p:cNvGrpSpPr>
            <a:grpSpLocks noChangeAspect="1"/>
          </p:cNvGrpSpPr>
          <p:nvPr/>
        </p:nvGrpSpPr>
        <p:grpSpPr>
          <a:xfrm rot="5400000">
            <a:off x="2154379" y="-6870065"/>
            <a:ext cx="6274575" cy="12450233"/>
            <a:chOff x="0" y="0"/>
            <a:chExt cx="3165983" cy="6282055"/>
          </a:xfrm>
        </p:grpSpPr>
        <p:sp>
          <p:nvSpPr>
            <p:cNvPr id="19" name="Freeform 19"/>
            <p:cNvSpPr/>
            <p:nvPr/>
          </p:nvSpPr>
          <p:spPr>
            <a:xfrm>
              <a:off x="4318" y="4318"/>
              <a:ext cx="3157347" cy="6273419"/>
            </a:xfrm>
            <a:custGeom>
              <a:avLst/>
              <a:gdLst/>
              <a:ahLst/>
              <a:cxnLst/>
              <a:rect l="l" t="t" r="r" b="b"/>
              <a:pathLst>
                <a:path w="3157347" h="6273419">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5B696F"/>
            </a:solidFill>
            <a:ln w="12700">
              <a:solidFill>
                <a:srgbClr val="000000"/>
              </a:solidFill>
            </a:ln>
          </p:spPr>
          <p:txBody>
            <a:bodyPr/>
            <a:lstStyle/>
            <a:p>
              <a:endParaRPr lang="es-MX"/>
            </a:p>
          </p:txBody>
        </p:sp>
        <p:sp>
          <p:nvSpPr>
            <p:cNvPr id="20" name="Freeform 20"/>
            <p:cNvSpPr/>
            <p:nvPr/>
          </p:nvSpPr>
          <p:spPr>
            <a:xfrm>
              <a:off x="0" y="0"/>
              <a:ext cx="3166110" cy="6282055"/>
            </a:xfrm>
            <a:custGeom>
              <a:avLst/>
              <a:gdLst/>
              <a:ahLst/>
              <a:cxnLst/>
              <a:rect l="l" t="t" r="r" b="b"/>
              <a:pathLst>
                <a:path w="3166110" h="6282055">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5B696F"/>
            </a:solidFill>
          </p:spPr>
          <p:txBody>
            <a:bodyPr/>
            <a:lstStyle/>
            <a:p>
              <a:endParaRPr lang="es-MX"/>
            </a:p>
          </p:txBody>
        </p:sp>
      </p:grpSp>
      <p:sp>
        <p:nvSpPr>
          <p:cNvPr id="21" name="CuadroTexto 20">
            <a:extLst>
              <a:ext uri="{FF2B5EF4-FFF2-40B4-BE49-F238E27FC236}">
                <a16:creationId xmlns:a16="http://schemas.microsoft.com/office/drawing/2014/main" id="{196F7287-7829-822A-26BD-01F802C1E908}"/>
              </a:ext>
            </a:extLst>
          </p:cNvPr>
          <p:cNvSpPr txBox="1"/>
          <p:nvPr/>
        </p:nvSpPr>
        <p:spPr>
          <a:xfrm>
            <a:off x="12814229" y="1714500"/>
            <a:ext cx="4864171" cy="1477328"/>
          </a:xfrm>
          <a:prstGeom prst="rect">
            <a:avLst/>
          </a:prstGeom>
          <a:noFill/>
        </p:spPr>
        <p:txBody>
          <a:bodyPr wrap="square" rtlCol="0">
            <a:spAutoFit/>
          </a:bodyPr>
          <a:lstStyle/>
          <a:p>
            <a:r>
              <a:rPr lang="es-ES" dirty="0">
                <a:solidFill>
                  <a:schemeClr val="bg1"/>
                </a:solidFill>
              </a:rPr>
              <a:t>Miguel Ángel Terrazas Martínez 	188600</a:t>
            </a:r>
          </a:p>
          <a:p>
            <a:r>
              <a:rPr lang="es-ES" dirty="0">
                <a:solidFill>
                  <a:schemeClr val="bg1"/>
                </a:solidFill>
              </a:rPr>
              <a:t>Cristian Rogelio Ramírez 		204323</a:t>
            </a:r>
          </a:p>
          <a:p>
            <a:r>
              <a:rPr lang="es-ES" dirty="0">
                <a:solidFill>
                  <a:schemeClr val="bg1"/>
                </a:solidFill>
              </a:rPr>
              <a:t>Alejandro Angón Girón 		203656</a:t>
            </a:r>
          </a:p>
          <a:p>
            <a:r>
              <a:rPr lang="es-ES" dirty="0">
                <a:solidFill>
                  <a:schemeClr val="bg1"/>
                </a:solidFill>
              </a:rPr>
              <a:t>Joshua Adrián Ávila Rodríguez	203686</a:t>
            </a:r>
          </a:p>
          <a:p>
            <a:endParaRPr lang="es-MX"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284987"/>
            <a:chOff x="0" y="0"/>
            <a:chExt cx="4816593" cy="338433"/>
          </a:xfrm>
        </p:grpSpPr>
        <p:sp>
          <p:nvSpPr>
            <p:cNvPr id="3" name="Freeform 3"/>
            <p:cNvSpPr/>
            <p:nvPr/>
          </p:nvSpPr>
          <p:spPr>
            <a:xfrm>
              <a:off x="0" y="0"/>
              <a:ext cx="4816592" cy="338433"/>
            </a:xfrm>
            <a:custGeom>
              <a:avLst/>
              <a:gdLst/>
              <a:ahLst/>
              <a:cxnLst/>
              <a:rect l="l" t="t" r="r" b="b"/>
              <a:pathLst>
                <a:path w="4816592" h="338433">
                  <a:moveTo>
                    <a:pt x="0" y="0"/>
                  </a:moveTo>
                  <a:lnTo>
                    <a:pt x="4816592" y="0"/>
                  </a:lnTo>
                  <a:lnTo>
                    <a:pt x="4816592" y="338433"/>
                  </a:lnTo>
                  <a:lnTo>
                    <a:pt x="0" y="338433"/>
                  </a:lnTo>
                  <a:close/>
                </a:path>
              </a:pathLst>
            </a:custGeom>
            <a:solidFill>
              <a:srgbClr val="132232"/>
            </a:solidFill>
          </p:spPr>
          <p:txBody>
            <a:bodyPr/>
            <a:lstStyle/>
            <a:p>
              <a:endParaRPr lang="es-MX"/>
            </a:p>
          </p:txBody>
        </p:sp>
        <p:sp>
          <p:nvSpPr>
            <p:cNvPr id="4" name="TextBox 4"/>
            <p:cNvSpPr txBox="1"/>
            <p:nvPr/>
          </p:nvSpPr>
          <p:spPr>
            <a:xfrm>
              <a:off x="0" y="-66675"/>
              <a:ext cx="4816593" cy="405108"/>
            </a:xfrm>
            <a:prstGeom prst="rect">
              <a:avLst/>
            </a:prstGeom>
          </p:spPr>
          <p:txBody>
            <a:bodyPr lIns="50800" tIns="50800" rIns="50800" bIns="50800" rtlCol="0" anchor="ctr"/>
            <a:lstStyle/>
            <a:p>
              <a:pPr algn="ctr">
                <a:lnSpc>
                  <a:spcPts val="3624"/>
                </a:lnSpc>
              </a:pPr>
              <a:endParaRPr/>
            </a:p>
          </p:txBody>
        </p:sp>
      </p:grpSp>
      <p:sp>
        <p:nvSpPr>
          <p:cNvPr id="5" name="Freeform 5"/>
          <p:cNvSpPr/>
          <p:nvPr/>
        </p:nvSpPr>
        <p:spPr>
          <a:xfrm>
            <a:off x="0" y="1284987"/>
            <a:ext cx="11420860" cy="7973313"/>
          </a:xfrm>
          <a:custGeom>
            <a:avLst/>
            <a:gdLst/>
            <a:ahLst/>
            <a:cxnLst/>
            <a:rect l="l" t="t" r="r" b="b"/>
            <a:pathLst>
              <a:path w="11420860" h="7973313">
                <a:moveTo>
                  <a:pt x="0" y="0"/>
                </a:moveTo>
                <a:lnTo>
                  <a:pt x="11420860" y="0"/>
                </a:lnTo>
                <a:lnTo>
                  <a:pt x="11420860" y="7973313"/>
                </a:lnTo>
                <a:lnTo>
                  <a:pt x="0" y="7973313"/>
                </a:lnTo>
                <a:lnTo>
                  <a:pt x="0" y="0"/>
                </a:lnTo>
                <a:close/>
              </a:path>
            </a:pathLst>
          </a:custGeom>
          <a:blipFill>
            <a:blip r:embed="rId2"/>
            <a:stretch>
              <a:fillRect l="-6896" r="-1187"/>
            </a:stretch>
          </a:blipFill>
        </p:spPr>
        <p:txBody>
          <a:bodyPr/>
          <a:lstStyle/>
          <a:p>
            <a:endParaRPr lang="es-MX"/>
          </a:p>
        </p:txBody>
      </p:sp>
      <p:sp>
        <p:nvSpPr>
          <p:cNvPr id="6" name="TextBox 6"/>
          <p:cNvSpPr txBox="1"/>
          <p:nvPr/>
        </p:nvSpPr>
        <p:spPr>
          <a:xfrm>
            <a:off x="655983" y="415924"/>
            <a:ext cx="13176596" cy="612776"/>
          </a:xfrm>
          <a:prstGeom prst="rect">
            <a:avLst/>
          </a:prstGeom>
        </p:spPr>
        <p:txBody>
          <a:bodyPr lIns="0" tIns="0" rIns="0" bIns="0" rtlCol="0" anchor="t">
            <a:spAutoFit/>
          </a:bodyPr>
          <a:lstStyle/>
          <a:p>
            <a:pPr>
              <a:lnSpc>
                <a:spcPts val="5074"/>
              </a:lnSpc>
            </a:pPr>
            <a:r>
              <a:rPr lang="en-US" sz="3499" spc="328">
                <a:solidFill>
                  <a:srgbClr val="FFFFFF"/>
                </a:solidFill>
                <a:latin typeface="Glacial Indifference"/>
              </a:rPr>
              <a:t>2.WATCH.PY</a:t>
            </a:r>
          </a:p>
        </p:txBody>
      </p:sp>
      <p:sp>
        <p:nvSpPr>
          <p:cNvPr id="7" name="TextBox 7"/>
          <p:cNvSpPr txBox="1"/>
          <p:nvPr/>
        </p:nvSpPr>
        <p:spPr>
          <a:xfrm>
            <a:off x="11818425" y="1974849"/>
            <a:ext cx="5862625" cy="7283451"/>
          </a:xfrm>
          <a:prstGeom prst="rect">
            <a:avLst/>
          </a:prstGeom>
        </p:spPr>
        <p:txBody>
          <a:bodyPr lIns="0" tIns="0" rIns="0" bIns="0" rtlCol="0" anchor="t">
            <a:spAutoFit/>
          </a:bodyPr>
          <a:lstStyle/>
          <a:p>
            <a:pPr>
              <a:lnSpc>
                <a:spcPts val="4494"/>
              </a:lnSpc>
            </a:pPr>
            <a:r>
              <a:rPr lang="en-US" sz="3099" spc="291">
                <a:solidFill>
                  <a:srgbClr val="000000"/>
                </a:solidFill>
                <a:latin typeface="Glacial Indifference"/>
              </a:rPr>
              <a:t>Dentro de los atributos iniciales se define, que la imagen (reloj) tenga cierta escala, transparencia, y posición dentro de la superficie del juego.</a:t>
            </a:r>
          </a:p>
          <a:p>
            <a:pPr>
              <a:lnSpc>
                <a:spcPts val="4494"/>
              </a:lnSpc>
            </a:pPr>
            <a:endParaRPr lang="en-US" sz="3099" spc="291">
              <a:solidFill>
                <a:srgbClr val="000000"/>
              </a:solidFill>
              <a:latin typeface="Glacial Indifference"/>
            </a:endParaRPr>
          </a:p>
          <a:p>
            <a:pPr>
              <a:lnSpc>
                <a:spcPts val="4494"/>
              </a:lnSpc>
            </a:pPr>
            <a:r>
              <a:rPr lang="en-US" sz="3099" spc="291">
                <a:solidFill>
                  <a:srgbClr val="000000"/>
                </a:solidFill>
                <a:latin typeface="Glacial Indifference"/>
              </a:rPr>
              <a:t>Después, una función define el movimiento circular de cierto objeto y la otra define líneas que podrán ser editables dentro del programa principal.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284987"/>
            <a:chOff x="0" y="0"/>
            <a:chExt cx="4816593" cy="338433"/>
          </a:xfrm>
        </p:grpSpPr>
        <p:sp>
          <p:nvSpPr>
            <p:cNvPr id="3" name="Freeform 3"/>
            <p:cNvSpPr/>
            <p:nvPr/>
          </p:nvSpPr>
          <p:spPr>
            <a:xfrm>
              <a:off x="0" y="0"/>
              <a:ext cx="4816592" cy="338433"/>
            </a:xfrm>
            <a:custGeom>
              <a:avLst/>
              <a:gdLst/>
              <a:ahLst/>
              <a:cxnLst/>
              <a:rect l="l" t="t" r="r" b="b"/>
              <a:pathLst>
                <a:path w="4816592" h="338433">
                  <a:moveTo>
                    <a:pt x="0" y="0"/>
                  </a:moveTo>
                  <a:lnTo>
                    <a:pt x="4816592" y="0"/>
                  </a:lnTo>
                  <a:lnTo>
                    <a:pt x="4816592" y="338433"/>
                  </a:lnTo>
                  <a:lnTo>
                    <a:pt x="0" y="338433"/>
                  </a:lnTo>
                  <a:close/>
                </a:path>
              </a:pathLst>
            </a:custGeom>
            <a:solidFill>
              <a:srgbClr val="132232"/>
            </a:solidFill>
          </p:spPr>
          <p:txBody>
            <a:bodyPr/>
            <a:lstStyle/>
            <a:p>
              <a:endParaRPr lang="es-MX"/>
            </a:p>
          </p:txBody>
        </p:sp>
        <p:sp>
          <p:nvSpPr>
            <p:cNvPr id="4" name="TextBox 4"/>
            <p:cNvSpPr txBox="1"/>
            <p:nvPr/>
          </p:nvSpPr>
          <p:spPr>
            <a:xfrm>
              <a:off x="0" y="-66675"/>
              <a:ext cx="4816593" cy="405108"/>
            </a:xfrm>
            <a:prstGeom prst="rect">
              <a:avLst/>
            </a:prstGeom>
          </p:spPr>
          <p:txBody>
            <a:bodyPr lIns="50800" tIns="50800" rIns="50800" bIns="50800" rtlCol="0" anchor="ctr"/>
            <a:lstStyle/>
            <a:p>
              <a:pPr algn="ctr">
                <a:lnSpc>
                  <a:spcPts val="3624"/>
                </a:lnSpc>
              </a:pPr>
              <a:endParaRPr/>
            </a:p>
          </p:txBody>
        </p:sp>
      </p:grpSp>
      <p:sp>
        <p:nvSpPr>
          <p:cNvPr id="5" name="Freeform 5"/>
          <p:cNvSpPr/>
          <p:nvPr/>
        </p:nvSpPr>
        <p:spPr>
          <a:xfrm>
            <a:off x="0" y="1284987"/>
            <a:ext cx="10126695" cy="7790419"/>
          </a:xfrm>
          <a:custGeom>
            <a:avLst/>
            <a:gdLst/>
            <a:ahLst/>
            <a:cxnLst/>
            <a:rect l="l" t="t" r="r" b="b"/>
            <a:pathLst>
              <a:path w="10126695" h="7790419">
                <a:moveTo>
                  <a:pt x="0" y="0"/>
                </a:moveTo>
                <a:lnTo>
                  <a:pt x="10126695" y="0"/>
                </a:lnTo>
                <a:lnTo>
                  <a:pt x="10126695" y="7790419"/>
                </a:lnTo>
                <a:lnTo>
                  <a:pt x="0" y="7790419"/>
                </a:lnTo>
                <a:lnTo>
                  <a:pt x="0" y="0"/>
                </a:lnTo>
                <a:close/>
              </a:path>
            </a:pathLst>
          </a:custGeom>
          <a:blipFill>
            <a:blip r:embed="rId2"/>
            <a:stretch>
              <a:fillRect l="-3965" r="-242"/>
            </a:stretch>
          </a:blipFill>
        </p:spPr>
        <p:txBody>
          <a:bodyPr/>
          <a:lstStyle/>
          <a:p>
            <a:endParaRPr lang="es-MX"/>
          </a:p>
        </p:txBody>
      </p:sp>
      <p:sp>
        <p:nvSpPr>
          <p:cNvPr id="6" name="TextBox 6"/>
          <p:cNvSpPr txBox="1"/>
          <p:nvPr/>
        </p:nvSpPr>
        <p:spPr>
          <a:xfrm>
            <a:off x="655983" y="415924"/>
            <a:ext cx="13176596" cy="612776"/>
          </a:xfrm>
          <a:prstGeom prst="rect">
            <a:avLst/>
          </a:prstGeom>
        </p:spPr>
        <p:txBody>
          <a:bodyPr lIns="0" tIns="0" rIns="0" bIns="0" rtlCol="0" anchor="t">
            <a:spAutoFit/>
          </a:bodyPr>
          <a:lstStyle/>
          <a:p>
            <a:pPr>
              <a:lnSpc>
                <a:spcPts val="5074"/>
              </a:lnSpc>
            </a:pPr>
            <a:r>
              <a:rPr lang="en-US" sz="3499" spc="328">
                <a:solidFill>
                  <a:srgbClr val="FFFFFF"/>
                </a:solidFill>
                <a:latin typeface="Glacial Indifference"/>
              </a:rPr>
              <a:t>3.BUTTON.PY</a:t>
            </a:r>
          </a:p>
        </p:txBody>
      </p:sp>
      <p:sp>
        <p:nvSpPr>
          <p:cNvPr id="7" name="TextBox 7"/>
          <p:cNvSpPr txBox="1"/>
          <p:nvPr/>
        </p:nvSpPr>
        <p:spPr>
          <a:xfrm>
            <a:off x="10597792" y="1229980"/>
            <a:ext cx="7218100" cy="8407401"/>
          </a:xfrm>
          <a:prstGeom prst="rect">
            <a:avLst/>
          </a:prstGeom>
        </p:spPr>
        <p:txBody>
          <a:bodyPr lIns="0" tIns="0" rIns="0" bIns="0" rtlCol="0" anchor="t">
            <a:spAutoFit/>
          </a:bodyPr>
          <a:lstStyle/>
          <a:p>
            <a:pPr>
              <a:lnSpc>
                <a:spcPts val="4494"/>
              </a:lnSpc>
            </a:pPr>
            <a:r>
              <a:rPr lang="en-US" sz="3099" spc="291">
                <a:solidFill>
                  <a:srgbClr val="000000"/>
                </a:solidFill>
                <a:latin typeface="Glacial Indifference"/>
              </a:rPr>
              <a:t>Al igual que los otros 2, primero se definen los atributos de las imágenes (en este caso para los botones).</a:t>
            </a:r>
          </a:p>
          <a:p>
            <a:pPr>
              <a:lnSpc>
                <a:spcPts val="4494"/>
              </a:lnSpc>
            </a:pPr>
            <a:r>
              <a:rPr lang="en-US" sz="3099" spc="291">
                <a:solidFill>
                  <a:srgbClr val="000000"/>
                </a:solidFill>
                <a:latin typeface="Glacial Indifference"/>
              </a:rPr>
              <a:t>Después se crean clases para cada tipo de botón (comenzar, pausa, detener, etc.)  dentro de las cuales se definen funciones con parámetros similares para especificas funciones de cada botón. Ciertos parámetros regresan booleanos (dependiendo del click) para que realice una función específica dentro del programa.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132232"/>
            </a:solidFill>
          </p:spPr>
          <p:txBody>
            <a:bodyPr/>
            <a:lstStyle/>
            <a:p>
              <a:endParaRPr lang="es-MX"/>
            </a:p>
          </p:txBody>
        </p:sp>
        <p:sp>
          <p:nvSpPr>
            <p:cNvPr id="4" name="TextBox 4"/>
            <p:cNvSpPr txBox="1"/>
            <p:nvPr/>
          </p:nvSpPr>
          <p:spPr>
            <a:xfrm>
              <a:off x="0" y="-66675"/>
              <a:ext cx="4816593" cy="337608"/>
            </a:xfrm>
            <a:prstGeom prst="rect">
              <a:avLst/>
            </a:prstGeom>
          </p:spPr>
          <p:txBody>
            <a:bodyPr lIns="50800" tIns="50800" rIns="50800" bIns="50800" rtlCol="0" anchor="ctr"/>
            <a:lstStyle/>
            <a:p>
              <a:pPr algn="ctr">
                <a:lnSpc>
                  <a:spcPts val="3624"/>
                </a:lnSpc>
              </a:pPr>
              <a:endParaRPr/>
            </a:p>
          </p:txBody>
        </p:sp>
      </p:grpSp>
      <p:sp>
        <p:nvSpPr>
          <p:cNvPr id="5" name="Freeform 5"/>
          <p:cNvSpPr/>
          <p:nvPr/>
        </p:nvSpPr>
        <p:spPr>
          <a:xfrm>
            <a:off x="0" y="1028700"/>
            <a:ext cx="3731370" cy="8511396"/>
          </a:xfrm>
          <a:custGeom>
            <a:avLst/>
            <a:gdLst/>
            <a:ahLst/>
            <a:cxnLst/>
            <a:rect l="l" t="t" r="r" b="b"/>
            <a:pathLst>
              <a:path w="3731370" h="8511396">
                <a:moveTo>
                  <a:pt x="0" y="0"/>
                </a:moveTo>
                <a:lnTo>
                  <a:pt x="3731370" y="0"/>
                </a:lnTo>
                <a:lnTo>
                  <a:pt x="3731370" y="8511396"/>
                </a:lnTo>
                <a:lnTo>
                  <a:pt x="0" y="8511396"/>
                </a:lnTo>
                <a:lnTo>
                  <a:pt x="0" y="0"/>
                </a:lnTo>
                <a:close/>
              </a:path>
            </a:pathLst>
          </a:custGeom>
          <a:blipFill>
            <a:blip r:embed="rId2"/>
            <a:stretch>
              <a:fillRect l="-11455" r="-11455"/>
            </a:stretch>
          </a:blipFill>
        </p:spPr>
        <p:txBody>
          <a:bodyPr/>
          <a:lstStyle/>
          <a:p>
            <a:endParaRPr lang="es-MX"/>
          </a:p>
        </p:txBody>
      </p:sp>
      <p:sp>
        <p:nvSpPr>
          <p:cNvPr id="6" name="Freeform 6"/>
          <p:cNvSpPr/>
          <p:nvPr/>
        </p:nvSpPr>
        <p:spPr>
          <a:xfrm>
            <a:off x="8891633" y="1308099"/>
            <a:ext cx="7421415" cy="5820933"/>
          </a:xfrm>
          <a:custGeom>
            <a:avLst/>
            <a:gdLst/>
            <a:ahLst/>
            <a:cxnLst/>
            <a:rect l="l" t="t" r="r" b="b"/>
            <a:pathLst>
              <a:path w="7421415" h="5820933">
                <a:moveTo>
                  <a:pt x="0" y="0"/>
                </a:moveTo>
                <a:lnTo>
                  <a:pt x="7421415" y="0"/>
                </a:lnTo>
                <a:lnTo>
                  <a:pt x="7421415" y="5820933"/>
                </a:lnTo>
                <a:lnTo>
                  <a:pt x="0" y="5820933"/>
                </a:lnTo>
                <a:lnTo>
                  <a:pt x="0" y="0"/>
                </a:lnTo>
                <a:close/>
              </a:path>
            </a:pathLst>
          </a:custGeom>
          <a:blipFill>
            <a:blip r:embed="rId3"/>
            <a:stretch>
              <a:fillRect/>
            </a:stretch>
          </a:blipFill>
        </p:spPr>
        <p:txBody>
          <a:bodyPr/>
          <a:lstStyle/>
          <a:p>
            <a:endParaRPr lang="es-MX"/>
          </a:p>
        </p:txBody>
      </p:sp>
      <p:grpSp>
        <p:nvGrpSpPr>
          <p:cNvPr id="7" name="Group 7"/>
          <p:cNvGrpSpPr/>
          <p:nvPr/>
        </p:nvGrpSpPr>
        <p:grpSpPr>
          <a:xfrm>
            <a:off x="4079240" y="5284398"/>
            <a:ext cx="2050513" cy="1258044"/>
            <a:chOff x="0" y="0"/>
            <a:chExt cx="812800" cy="498674"/>
          </a:xfrm>
        </p:grpSpPr>
        <p:sp>
          <p:nvSpPr>
            <p:cNvPr id="8" name="Freeform 8"/>
            <p:cNvSpPr/>
            <p:nvPr/>
          </p:nvSpPr>
          <p:spPr>
            <a:xfrm>
              <a:off x="0" y="0"/>
              <a:ext cx="812800" cy="498674"/>
            </a:xfrm>
            <a:custGeom>
              <a:avLst/>
              <a:gdLst/>
              <a:ahLst/>
              <a:cxnLst/>
              <a:rect l="l" t="t" r="r" b="b"/>
              <a:pathLst>
                <a:path w="812800" h="498674">
                  <a:moveTo>
                    <a:pt x="0" y="249337"/>
                  </a:moveTo>
                  <a:lnTo>
                    <a:pt x="406400" y="0"/>
                  </a:lnTo>
                  <a:lnTo>
                    <a:pt x="406400" y="203200"/>
                  </a:lnTo>
                  <a:lnTo>
                    <a:pt x="812800" y="203200"/>
                  </a:lnTo>
                  <a:lnTo>
                    <a:pt x="812800" y="295474"/>
                  </a:lnTo>
                  <a:lnTo>
                    <a:pt x="406400" y="295474"/>
                  </a:lnTo>
                  <a:lnTo>
                    <a:pt x="406400" y="498674"/>
                  </a:lnTo>
                  <a:lnTo>
                    <a:pt x="0" y="249337"/>
                  </a:lnTo>
                  <a:close/>
                </a:path>
              </a:pathLst>
            </a:custGeom>
            <a:solidFill>
              <a:srgbClr val="006D72"/>
            </a:solidFill>
          </p:spPr>
          <p:txBody>
            <a:bodyPr/>
            <a:lstStyle/>
            <a:p>
              <a:endParaRPr lang="es-MX"/>
            </a:p>
          </p:txBody>
        </p:sp>
        <p:sp>
          <p:nvSpPr>
            <p:cNvPr id="9" name="TextBox 9"/>
            <p:cNvSpPr txBox="1"/>
            <p:nvPr/>
          </p:nvSpPr>
          <p:spPr>
            <a:xfrm>
              <a:off x="101600" y="136525"/>
              <a:ext cx="711200" cy="158949"/>
            </a:xfrm>
            <a:prstGeom prst="rect">
              <a:avLst/>
            </a:prstGeom>
          </p:spPr>
          <p:txBody>
            <a:bodyPr lIns="50800" tIns="50800" rIns="50800" bIns="50800" rtlCol="0" anchor="ctr"/>
            <a:lstStyle/>
            <a:p>
              <a:pPr algn="ctr">
                <a:lnSpc>
                  <a:spcPts val="3624"/>
                </a:lnSpc>
              </a:pPr>
              <a:endParaRPr/>
            </a:p>
          </p:txBody>
        </p:sp>
      </p:grpSp>
      <p:grpSp>
        <p:nvGrpSpPr>
          <p:cNvPr id="10" name="Group 10"/>
          <p:cNvGrpSpPr/>
          <p:nvPr/>
        </p:nvGrpSpPr>
        <p:grpSpPr>
          <a:xfrm>
            <a:off x="11931449" y="7165760"/>
            <a:ext cx="1012133" cy="1543050"/>
            <a:chOff x="0" y="0"/>
            <a:chExt cx="533140" cy="812800"/>
          </a:xfrm>
        </p:grpSpPr>
        <p:sp>
          <p:nvSpPr>
            <p:cNvPr id="11" name="Freeform 11"/>
            <p:cNvSpPr/>
            <p:nvPr/>
          </p:nvSpPr>
          <p:spPr>
            <a:xfrm>
              <a:off x="0" y="0"/>
              <a:ext cx="533140" cy="812800"/>
            </a:xfrm>
            <a:custGeom>
              <a:avLst/>
              <a:gdLst/>
              <a:ahLst/>
              <a:cxnLst/>
              <a:rect l="l" t="t" r="r" b="b"/>
              <a:pathLst>
                <a:path w="533140" h="812800">
                  <a:moveTo>
                    <a:pt x="266570" y="0"/>
                  </a:moveTo>
                  <a:lnTo>
                    <a:pt x="0" y="406400"/>
                  </a:lnTo>
                  <a:lnTo>
                    <a:pt x="203200" y="406400"/>
                  </a:lnTo>
                  <a:lnTo>
                    <a:pt x="203200" y="812800"/>
                  </a:lnTo>
                  <a:lnTo>
                    <a:pt x="329940" y="812800"/>
                  </a:lnTo>
                  <a:lnTo>
                    <a:pt x="329940" y="406400"/>
                  </a:lnTo>
                  <a:lnTo>
                    <a:pt x="533140" y="406400"/>
                  </a:lnTo>
                  <a:lnTo>
                    <a:pt x="266570" y="0"/>
                  </a:lnTo>
                  <a:close/>
                </a:path>
              </a:pathLst>
            </a:custGeom>
            <a:solidFill>
              <a:srgbClr val="006D72"/>
            </a:solidFill>
          </p:spPr>
          <p:txBody>
            <a:bodyPr/>
            <a:lstStyle/>
            <a:p>
              <a:endParaRPr lang="es-MX"/>
            </a:p>
          </p:txBody>
        </p:sp>
        <p:sp>
          <p:nvSpPr>
            <p:cNvPr id="12" name="TextBox 12"/>
            <p:cNvSpPr txBox="1"/>
            <p:nvPr/>
          </p:nvSpPr>
          <p:spPr>
            <a:xfrm>
              <a:off x="203200" y="34925"/>
              <a:ext cx="126740" cy="777875"/>
            </a:xfrm>
            <a:prstGeom prst="rect">
              <a:avLst/>
            </a:prstGeom>
          </p:spPr>
          <p:txBody>
            <a:bodyPr lIns="50800" tIns="50800" rIns="50800" bIns="50800" rtlCol="0" anchor="ctr"/>
            <a:lstStyle/>
            <a:p>
              <a:pPr algn="ctr">
                <a:lnSpc>
                  <a:spcPts val="3624"/>
                </a:lnSpc>
              </a:pPr>
              <a:endParaRPr/>
            </a:p>
          </p:txBody>
        </p:sp>
      </p:grpSp>
      <p:sp>
        <p:nvSpPr>
          <p:cNvPr id="13" name="TextBox 13"/>
          <p:cNvSpPr txBox="1"/>
          <p:nvPr/>
        </p:nvSpPr>
        <p:spPr>
          <a:xfrm>
            <a:off x="432352" y="293243"/>
            <a:ext cx="5548314" cy="612776"/>
          </a:xfrm>
          <a:prstGeom prst="rect">
            <a:avLst/>
          </a:prstGeom>
        </p:spPr>
        <p:txBody>
          <a:bodyPr lIns="0" tIns="0" rIns="0" bIns="0" rtlCol="0" anchor="t">
            <a:spAutoFit/>
          </a:bodyPr>
          <a:lstStyle/>
          <a:p>
            <a:pPr>
              <a:lnSpc>
                <a:spcPts val="5074"/>
              </a:lnSpc>
            </a:pPr>
            <a:r>
              <a:rPr lang="en-US" sz="3499" spc="328">
                <a:solidFill>
                  <a:srgbClr val="FFFFFF"/>
                </a:solidFill>
                <a:latin typeface="Glacial Indifference"/>
              </a:rPr>
              <a:t>CODIGO PRINCIPAL </a:t>
            </a:r>
          </a:p>
        </p:txBody>
      </p:sp>
      <p:sp>
        <p:nvSpPr>
          <p:cNvPr id="14" name="TextBox 14"/>
          <p:cNvSpPr txBox="1"/>
          <p:nvPr/>
        </p:nvSpPr>
        <p:spPr>
          <a:xfrm>
            <a:off x="3930153" y="1231899"/>
            <a:ext cx="3775408" cy="3911601"/>
          </a:xfrm>
          <a:prstGeom prst="rect">
            <a:avLst/>
          </a:prstGeom>
        </p:spPr>
        <p:txBody>
          <a:bodyPr lIns="0" tIns="0" rIns="0" bIns="0" rtlCol="0" anchor="t">
            <a:spAutoFit/>
          </a:bodyPr>
          <a:lstStyle/>
          <a:p>
            <a:pPr>
              <a:lnSpc>
                <a:spcPts val="4494"/>
              </a:lnSpc>
            </a:pPr>
            <a:r>
              <a:rPr lang="en-US" sz="3099" spc="291">
                <a:solidFill>
                  <a:srgbClr val="000000"/>
                </a:solidFill>
                <a:latin typeface="Glacial Indifference"/>
              </a:rPr>
              <a:t>Se importan las clases de los programas previos y se define el tamaño de la pantalla de la simulación</a:t>
            </a:r>
          </a:p>
        </p:txBody>
      </p:sp>
      <p:sp>
        <p:nvSpPr>
          <p:cNvPr id="15" name="TextBox 15"/>
          <p:cNvSpPr txBox="1"/>
          <p:nvPr/>
        </p:nvSpPr>
        <p:spPr>
          <a:xfrm>
            <a:off x="8220742" y="8669337"/>
            <a:ext cx="7701364" cy="1101726"/>
          </a:xfrm>
          <a:prstGeom prst="rect">
            <a:avLst/>
          </a:prstGeom>
        </p:spPr>
        <p:txBody>
          <a:bodyPr lIns="0" tIns="0" rIns="0" bIns="0" rtlCol="0" anchor="t">
            <a:spAutoFit/>
          </a:bodyPr>
          <a:lstStyle/>
          <a:p>
            <a:pPr>
              <a:lnSpc>
                <a:spcPts val="4494"/>
              </a:lnSpc>
            </a:pPr>
            <a:r>
              <a:rPr lang="en-US" sz="3099" spc="291">
                <a:solidFill>
                  <a:srgbClr val="000000"/>
                </a:solidFill>
                <a:latin typeface="Glacial Indifference"/>
              </a:rPr>
              <a:t>Se configura la pantalla y se definen condiciones iniciales.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541" y="0"/>
            <a:ext cx="6000195" cy="6544191"/>
          </a:xfrm>
          <a:custGeom>
            <a:avLst/>
            <a:gdLst/>
            <a:ahLst/>
            <a:cxnLst/>
            <a:rect l="l" t="t" r="r" b="b"/>
            <a:pathLst>
              <a:path w="6000195" h="6544191">
                <a:moveTo>
                  <a:pt x="0" y="0"/>
                </a:moveTo>
                <a:lnTo>
                  <a:pt x="6000195" y="0"/>
                </a:lnTo>
                <a:lnTo>
                  <a:pt x="6000195" y="6544191"/>
                </a:lnTo>
                <a:lnTo>
                  <a:pt x="0" y="6544191"/>
                </a:lnTo>
                <a:lnTo>
                  <a:pt x="0" y="0"/>
                </a:lnTo>
                <a:close/>
              </a:path>
            </a:pathLst>
          </a:custGeom>
          <a:blipFill>
            <a:blip r:embed="rId2"/>
            <a:stretch>
              <a:fillRect/>
            </a:stretch>
          </a:blipFill>
        </p:spPr>
        <p:txBody>
          <a:bodyPr/>
          <a:lstStyle/>
          <a:p>
            <a:endParaRPr lang="es-MX"/>
          </a:p>
        </p:txBody>
      </p:sp>
      <p:grpSp>
        <p:nvGrpSpPr>
          <p:cNvPr id="3" name="Group 3"/>
          <p:cNvGrpSpPr/>
          <p:nvPr/>
        </p:nvGrpSpPr>
        <p:grpSpPr>
          <a:xfrm>
            <a:off x="2407754" y="6754152"/>
            <a:ext cx="984150" cy="1500436"/>
            <a:chOff x="0" y="0"/>
            <a:chExt cx="515128" cy="785364"/>
          </a:xfrm>
        </p:grpSpPr>
        <p:sp>
          <p:nvSpPr>
            <p:cNvPr id="4" name="Freeform 4"/>
            <p:cNvSpPr/>
            <p:nvPr/>
          </p:nvSpPr>
          <p:spPr>
            <a:xfrm>
              <a:off x="0" y="0"/>
              <a:ext cx="515128" cy="785364"/>
            </a:xfrm>
            <a:custGeom>
              <a:avLst/>
              <a:gdLst/>
              <a:ahLst/>
              <a:cxnLst/>
              <a:rect l="l" t="t" r="r" b="b"/>
              <a:pathLst>
                <a:path w="515128" h="785364">
                  <a:moveTo>
                    <a:pt x="257564" y="0"/>
                  </a:moveTo>
                  <a:lnTo>
                    <a:pt x="0" y="406400"/>
                  </a:lnTo>
                  <a:lnTo>
                    <a:pt x="203200" y="406400"/>
                  </a:lnTo>
                  <a:lnTo>
                    <a:pt x="203200" y="785364"/>
                  </a:lnTo>
                  <a:lnTo>
                    <a:pt x="311928" y="785364"/>
                  </a:lnTo>
                  <a:lnTo>
                    <a:pt x="311928" y="406400"/>
                  </a:lnTo>
                  <a:lnTo>
                    <a:pt x="515128" y="406400"/>
                  </a:lnTo>
                  <a:lnTo>
                    <a:pt x="257564" y="0"/>
                  </a:lnTo>
                  <a:close/>
                </a:path>
              </a:pathLst>
            </a:custGeom>
            <a:solidFill>
              <a:srgbClr val="006D72"/>
            </a:solidFill>
          </p:spPr>
          <p:txBody>
            <a:bodyPr/>
            <a:lstStyle/>
            <a:p>
              <a:endParaRPr lang="es-MX"/>
            </a:p>
          </p:txBody>
        </p:sp>
        <p:sp>
          <p:nvSpPr>
            <p:cNvPr id="5" name="TextBox 5"/>
            <p:cNvSpPr txBox="1"/>
            <p:nvPr/>
          </p:nvSpPr>
          <p:spPr>
            <a:xfrm>
              <a:off x="203200" y="34925"/>
              <a:ext cx="108728" cy="750439"/>
            </a:xfrm>
            <a:prstGeom prst="rect">
              <a:avLst/>
            </a:prstGeom>
          </p:spPr>
          <p:txBody>
            <a:bodyPr lIns="50800" tIns="50800" rIns="50800" bIns="50800" rtlCol="0" anchor="ctr"/>
            <a:lstStyle/>
            <a:p>
              <a:pPr algn="ctr">
                <a:lnSpc>
                  <a:spcPts val="3624"/>
                </a:lnSpc>
              </a:pPr>
              <a:endParaRPr/>
            </a:p>
          </p:txBody>
        </p:sp>
      </p:grpSp>
      <p:sp>
        <p:nvSpPr>
          <p:cNvPr id="6" name="Freeform 6"/>
          <p:cNvSpPr/>
          <p:nvPr/>
        </p:nvSpPr>
        <p:spPr>
          <a:xfrm>
            <a:off x="12821517" y="6457441"/>
            <a:ext cx="5463520" cy="6071617"/>
          </a:xfrm>
          <a:custGeom>
            <a:avLst/>
            <a:gdLst/>
            <a:ahLst/>
            <a:cxnLst/>
            <a:rect l="l" t="t" r="r" b="b"/>
            <a:pathLst>
              <a:path w="5463520" h="6071617">
                <a:moveTo>
                  <a:pt x="0" y="0"/>
                </a:moveTo>
                <a:lnTo>
                  <a:pt x="5463521" y="0"/>
                </a:lnTo>
                <a:lnTo>
                  <a:pt x="5463521" y="6071617"/>
                </a:lnTo>
                <a:lnTo>
                  <a:pt x="0" y="6071617"/>
                </a:lnTo>
                <a:lnTo>
                  <a:pt x="0" y="0"/>
                </a:lnTo>
                <a:close/>
              </a:path>
            </a:pathLst>
          </a:custGeom>
          <a:blipFill>
            <a:blip r:embed="rId3"/>
            <a:stretch>
              <a:fillRect/>
            </a:stretch>
          </a:blipFill>
        </p:spPr>
        <p:txBody>
          <a:bodyPr/>
          <a:lstStyle/>
          <a:p>
            <a:endParaRPr lang="es-MX"/>
          </a:p>
        </p:txBody>
      </p:sp>
      <p:grpSp>
        <p:nvGrpSpPr>
          <p:cNvPr id="7" name="Group 7"/>
          <p:cNvGrpSpPr/>
          <p:nvPr/>
        </p:nvGrpSpPr>
        <p:grpSpPr>
          <a:xfrm rot="5400000">
            <a:off x="11256893" y="8743032"/>
            <a:ext cx="984150" cy="1500436"/>
            <a:chOff x="0" y="0"/>
            <a:chExt cx="515128" cy="785364"/>
          </a:xfrm>
        </p:grpSpPr>
        <p:sp>
          <p:nvSpPr>
            <p:cNvPr id="8" name="Freeform 8"/>
            <p:cNvSpPr/>
            <p:nvPr/>
          </p:nvSpPr>
          <p:spPr>
            <a:xfrm>
              <a:off x="0" y="0"/>
              <a:ext cx="515128" cy="785364"/>
            </a:xfrm>
            <a:custGeom>
              <a:avLst/>
              <a:gdLst/>
              <a:ahLst/>
              <a:cxnLst/>
              <a:rect l="l" t="t" r="r" b="b"/>
              <a:pathLst>
                <a:path w="515128" h="785364">
                  <a:moveTo>
                    <a:pt x="257564" y="0"/>
                  </a:moveTo>
                  <a:lnTo>
                    <a:pt x="0" y="406400"/>
                  </a:lnTo>
                  <a:lnTo>
                    <a:pt x="203200" y="406400"/>
                  </a:lnTo>
                  <a:lnTo>
                    <a:pt x="203200" y="785364"/>
                  </a:lnTo>
                  <a:lnTo>
                    <a:pt x="311928" y="785364"/>
                  </a:lnTo>
                  <a:lnTo>
                    <a:pt x="311928" y="406400"/>
                  </a:lnTo>
                  <a:lnTo>
                    <a:pt x="515128" y="406400"/>
                  </a:lnTo>
                  <a:lnTo>
                    <a:pt x="257564" y="0"/>
                  </a:lnTo>
                  <a:close/>
                </a:path>
              </a:pathLst>
            </a:custGeom>
            <a:solidFill>
              <a:srgbClr val="006D72"/>
            </a:solidFill>
          </p:spPr>
          <p:txBody>
            <a:bodyPr/>
            <a:lstStyle/>
            <a:p>
              <a:endParaRPr lang="es-MX"/>
            </a:p>
          </p:txBody>
        </p:sp>
        <p:sp>
          <p:nvSpPr>
            <p:cNvPr id="9" name="TextBox 9"/>
            <p:cNvSpPr txBox="1"/>
            <p:nvPr/>
          </p:nvSpPr>
          <p:spPr>
            <a:xfrm>
              <a:off x="203200" y="34925"/>
              <a:ext cx="108728" cy="750439"/>
            </a:xfrm>
            <a:prstGeom prst="rect">
              <a:avLst/>
            </a:prstGeom>
          </p:spPr>
          <p:txBody>
            <a:bodyPr lIns="50800" tIns="50800" rIns="50800" bIns="50800" rtlCol="0" anchor="ctr"/>
            <a:lstStyle/>
            <a:p>
              <a:pPr algn="ctr">
                <a:lnSpc>
                  <a:spcPts val="3624"/>
                </a:lnSpc>
              </a:pPr>
              <a:endParaRPr/>
            </a:p>
          </p:txBody>
        </p:sp>
      </p:grpSp>
      <p:sp>
        <p:nvSpPr>
          <p:cNvPr id="10" name="Freeform 10"/>
          <p:cNvSpPr/>
          <p:nvPr/>
        </p:nvSpPr>
        <p:spPr>
          <a:xfrm>
            <a:off x="7104399" y="161202"/>
            <a:ext cx="10789574" cy="6221788"/>
          </a:xfrm>
          <a:custGeom>
            <a:avLst/>
            <a:gdLst/>
            <a:ahLst/>
            <a:cxnLst/>
            <a:rect l="l" t="t" r="r" b="b"/>
            <a:pathLst>
              <a:path w="10789574" h="6221788">
                <a:moveTo>
                  <a:pt x="0" y="0"/>
                </a:moveTo>
                <a:lnTo>
                  <a:pt x="10789574" y="0"/>
                </a:lnTo>
                <a:lnTo>
                  <a:pt x="10789574" y="6221787"/>
                </a:lnTo>
                <a:lnTo>
                  <a:pt x="0" y="6221787"/>
                </a:lnTo>
                <a:lnTo>
                  <a:pt x="0" y="0"/>
                </a:lnTo>
                <a:close/>
              </a:path>
            </a:pathLst>
          </a:custGeom>
          <a:blipFill>
            <a:blip r:embed="rId4"/>
            <a:stretch>
              <a:fillRect/>
            </a:stretch>
          </a:blipFill>
        </p:spPr>
        <p:txBody>
          <a:bodyPr/>
          <a:lstStyle/>
          <a:p>
            <a:endParaRPr lang="es-MX"/>
          </a:p>
        </p:txBody>
      </p:sp>
      <p:sp>
        <p:nvSpPr>
          <p:cNvPr id="11" name="TextBox 11"/>
          <p:cNvSpPr txBox="1"/>
          <p:nvPr/>
        </p:nvSpPr>
        <p:spPr>
          <a:xfrm>
            <a:off x="204541" y="8342312"/>
            <a:ext cx="6409278" cy="1663701"/>
          </a:xfrm>
          <a:prstGeom prst="rect">
            <a:avLst/>
          </a:prstGeom>
        </p:spPr>
        <p:txBody>
          <a:bodyPr lIns="0" tIns="0" rIns="0" bIns="0" rtlCol="0" anchor="t">
            <a:spAutoFit/>
          </a:bodyPr>
          <a:lstStyle/>
          <a:p>
            <a:pPr>
              <a:lnSpc>
                <a:spcPts val="4494"/>
              </a:lnSpc>
            </a:pPr>
            <a:r>
              <a:rPr lang="en-US" sz="3099" spc="291">
                <a:solidFill>
                  <a:srgbClr val="000000"/>
                </a:solidFill>
                <a:latin typeface="Glacial Indifference"/>
              </a:rPr>
              <a:t>Se empieza a llamar a las imágenes para definir la estructura visual del programa.</a:t>
            </a:r>
          </a:p>
        </p:txBody>
      </p:sp>
      <p:sp>
        <p:nvSpPr>
          <p:cNvPr id="12" name="TextBox 12"/>
          <p:cNvSpPr txBox="1"/>
          <p:nvPr/>
        </p:nvSpPr>
        <p:spPr>
          <a:xfrm>
            <a:off x="6770478" y="8178388"/>
            <a:ext cx="6409278" cy="1101726"/>
          </a:xfrm>
          <a:prstGeom prst="rect">
            <a:avLst/>
          </a:prstGeom>
        </p:spPr>
        <p:txBody>
          <a:bodyPr lIns="0" tIns="0" rIns="0" bIns="0" rtlCol="0" anchor="t">
            <a:spAutoFit/>
          </a:bodyPr>
          <a:lstStyle/>
          <a:p>
            <a:pPr>
              <a:lnSpc>
                <a:spcPts val="4494"/>
              </a:lnSpc>
            </a:pPr>
            <a:r>
              <a:rPr lang="en-US" sz="3099" spc="291">
                <a:solidFill>
                  <a:srgbClr val="000000"/>
                </a:solidFill>
                <a:latin typeface="Glacial Indifference"/>
              </a:rPr>
              <a:t>Se definen la fuentes y color de los textos</a:t>
            </a:r>
          </a:p>
        </p:txBody>
      </p:sp>
      <p:grpSp>
        <p:nvGrpSpPr>
          <p:cNvPr id="13" name="Group 13"/>
          <p:cNvGrpSpPr/>
          <p:nvPr/>
        </p:nvGrpSpPr>
        <p:grpSpPr>
          <a:xfrm>
            <a:off x="5255895" y="6702743"/>
            <a:ext cx="2424112" cy="1554480"/>
            <a:chOff x="0" y="0"/>
            <a:chExt cx="3232150" cy="2072640"/>
          </a:xfrm>
        </p:grpSpPr>
        <p:sp>
          <p:nvSpPr>
            <p:cNvPr id="14" name="Freeform 14"/>
            <p:cNvSpPr/>
            <p:nvPr/>
          </p:nvSpPr>
          <p:spPr>
            <a:xfrm>
              <a:off x="48260" y="46990"/>
              <a:ext cx="3134360" cy="2002790"/>
            </a:xfrm>
            <a:custGeom>
              <a:avLst/>
              <a:gdLst/>
              <a:ahLst/>
              <a:cxnLst/>
              <a:rect l="l" t="t" r="r" b="b"/>
              <a:pathLst>
                <a:path w="3134360" h="2002790">
                  <a:moveTo>
                    <a:pt x="80010" y="1814830"/>
                  </a:moveTo>
                  <a:cubicBezTo>
                    <a:pt x="791210" y="1800860"/>
                    <a:pt x="816610" y="1784350"/>
                    <a:pt x="850900" y="1766570"/>
                  </a:cubicBezTo>
                  <a:cubicBezTo>
                    <a:pt x="882650" y="1750060"/>
                    <a:pt x="896620" y="1731010"/>
                    <a:pt x="935990" y="1710690"/>
                  </a:cubicBezTo>
                  <a:cubicBezTo>
                    <a:pt x="1012190" y="1670050"/>
                    <a:pt x="1173480" y="1620520"/>
                    <a:pt x="1285240" y="1565910"/>
                  </a:cubicBezTo>
                  <a:cubicBezTo>
                    <a:pt x="1393190" y="1513840"/>
                    <a:pt x="1504950" y="1445260"/>
                    <a:pt x="1593850" y="1390650"/>
                  </a:cubicBezTo>
                  <a:cubicBezTo>
                    <a:pt x="1663700" y="1347470"/>
                    <a:pt x="1704340" y="1314450"/>
                    <a:pt x="1775460" y="1270000"/>
                  </a:cubicBezTo>
                  <a:cubicBezTo>
                    <a:pt x="1873250" y="1210310"/>
                    <a:pt x="2042160" y="1143000"/>
                    <a:pt x="2127250" y="1070610"/>
                  </a:cubicBezTo>
                  <a:cubicBezTo>
                    <a:pt x="2189480" y="1018540"/>
                    <a:pt x="2214880" y="953770"/>
                    <a:pt x="2261870" y="905510"/>
                  </a:cubicBezTo>
                  <a:cubicBezTo>
                    <a:pt x="2306320" y="859790"/>
                    <a:pt x="2359660" y="826770"/>
                    <a:pt x="2401570" y="786130"/>
                  </a:cubicBezTo>
                  <a:cubicBezTo>
                    <a:pt x="2440940" y="748030"/>
                    <a:pt x="2462530" y="721360"/>
                    <a:pt x="2508250" y="670560"/>
                  </a:cubicBezTo>
                  <a:cubicBezTo>
                    <a:pt x="2590800" y="577850"/>
                    <a:pt x="2797810" y="359410"/>
                    <a:pt x="2854960" y="271780"/>
                  </a:cubicBezTo>
                  <a:cubicBezTo>
                    <a:pt x="2879090" y="233680"/>
                    <a:pt x="2877820" y="217170"/>
                    <a:pt x="2896870" y="184150"/>
                  </a:cubicBezTo>
                  <a:cubicBezTo>
                    <a:pt x="2924810" y="135890"/>
                    <a:pt x="2975610" y="33020"/>
                    <a:pt x="3013710" y="11430"/>
                  </a:cubicBezTo>
                  <a:cubicBezTo>
                    <a:pt x="3034030" y="0"/>
                    <a:pt x="3055620" y="2540"/>
                    <a:pt x="3073400" y="7620"/>
                  </a:cubicBezTo>
                  <a:cubicBezTo>
                    <a:pt x="3091180" y="12700"/>
                    <a:pt x="3110230" y="30480"/>
                    <a:pt x="3120390" y="44450"/>
                  </a:cubicBezTo>
                  <a:cubicBezTo>
                    <a:pt x="3128010" y="55880"/>
                    <a:pt x="3133090" y="69850"/>
                    <a:pt x="3133090" y="83820"/>
                  </a:cubicBezTo>
                  <a:cubicBezTo>
                    <a:pt x="3133090" y="101600"/>
                    <a:pt x="3125470" y="127000"/>
                    <a:pt x="3115310" y="140970"/>
                  </a:cubicBezTo>
                  <a:cubicBezTo>
                    <a:pt x="3107690" y="152400"/>
                    <a:pt x="3084830" y="167640"/>
                    <a:pt x="3083560" y="166370"/>
                  </a:cubicBezTo>
                  <a:cubicBezTo>
                    <a:pt x="3081020" y="163830"/>
                    <a:pt x="3133090" y="95250"/>
                    <a:pt x="3133090" y="95250"/>
                  </a:cubicBezTo>
                  <a:cubicBezTo>
                    <a:pt x="3133090" y="95250"/>
                    <a:pt x="3108960" y="149860"/>
                    <a:pt x="3091180" y="162560"/>
                  </a:cubicBezTo>
                  <a:cubicBezTo>
                    <a:pt x="3075940" y="172720"/>
                    <a:pt x="3054350" y="175260"/>
                    <a:pt x="3037840" y="172720"/>
                  </a:cubicBezTo>
                  <a:cubicBezTo>
                    <a:pt x="3021330" y="170180"/>
                    <a:pt x="3002280" y="161290"/>
                    <a:pt x="2989580" y="149860"/>
                  </a:cubicBezTo>
                  <a:cubicBezTo>
                    <a:pt x="2976880" y="138430"/>
                    <a:pt x="2965450" y="119380"/>
                    <a:pt x="2964180" y="101600"/>
                  </a:cubicBezTo>
                  <a:cubicBezTo>
                    <a:pt x="2962910" y="80010"/>
                    <a:pt x="2973070" y="43180"/>
                    <a:pt x="2990850" y="26670"/>
                  </a:cubicBezTo>
                  <a:cubicBezTo>
                    <a:pt x="3008630" y="10160"/>
                    <a:pt x="3046730" y="2540"/>
                    <a:pt x="3068320" y="6350"/>
                  </a:cubicBezTo>
                  <a:cubicBezTo>
                    <a:pt x="3086100" y="8890"/>
                    <a:pt x="3102610" y="22860"/>
                    <a:pt x="3114040" y="35560"/>
                  </a:cubicBezTo>
                  <a:cubicBezTo>
                    <a:pt x="3124200" y="48260"/>
                    <a:pt x="3134360" y="67310"/>
                    <a:pt x="3133090" y="85090"/>
                  </a:cubicBezTo>
                  <a:cubicBezTo>
                    <a:pt x="3131820" y="106680"/>
                    <a:pt x="3117850" y="143510"/>
                    <a:pt x="3098800" y="157480"/>
                  </a:cubicBezTo>
                  <a:cubicBezTo>
                    <a:pt x="3079750" y="171450"/>
                    <a:pt x="3041650" y="176530"/>
                    <a:pt x="3020060" y="168910"/>
                  </a:cubicBezTo>
                  <a:cubicBezTo>
                    <a:pt x="2998470" y="161290"/>
                    <a:pt x="2970530" y="133350"/>
                    <a:pt x="2966720" y="110490"/>
                  </a:cubicBezTo>
                  <a:cubicBezTo>
                    <a:pt x="2962910" y="82550"/>
                    <a:pt x="2994660" y="26670"/>
                    <a:pt x="3013710" y="11430"/>
                  </a:cubicBezTo>
                  <a:cubicBezTo>
                    <a:pt x="3025140" y="2540"/>
                    <a:pt x="3040380" y="2540"/>
                    <a:pt x="3053080" y="3810"/>
                  </a:cubicBezTo>
                  <a:cubicBezTo>
                    <a:pt x="3065780" y="5080"/>
                    <a:pt x="3079750" y="10160"/>
                    <a:pt x="3091180" y="16510"/>
                  </a:cubicBezTo>
                  <a:cubicBezTo>
                    <a:pt x="3102610" y="22860"/>
                    <a:pt x="3114040" y="33020"/>
                    <a:pt x="3120390" y="44450"/>
                  </a:cubicBezTo>
                  <a:cubicBezTo>
                    <a:pt x="3128010" y="55880"/>
                    <a:pt x="3133090" y="69850"/>
                    <a:pt x="3133090" y="83820"/>
                  </a:cubicBezTo>
                  <a:cubicBezTo>
                    <a:pt x="3133090" y="101600"/>
                    <a:pt x="3125470" y="127000"/>
                    <a:pt x="3115310" y="140970"/>
                  </a:cubicBezTo>
                  <a:cubicBezTo>
                    <a:pt x="3107690" y="152400"/>
                    <a:pt x="3093720" y="153670"/>
                    <a:pt x="3083560" y="166370"/>
                  </a:cubicBezTo>
                  <a:cubicBezTo>
                    <a:pt x="3068320" y="184150"/>
                    <a:pt x="3049270" y="219710"/>
                    <a:pt x="3036570" y="246380"/>
                  </a:cubicBezTo>
                  <a:cubicBezTo>
                    <a:pt x="3025140" y="271780"/>
                    <a:pt x="3030220" y="288290"/>
                    <a:pt x="3011170" y="323850"/>
                  </a:cubicBezTo>
                  <a:cubicBezTo>
                    <a:pt x="2951480" y="429260"/>
                    <a:pt x="2608580" y="798830"/>
                    <a:pt x="2527300" y="891540"/>
                  </a:cubicBezTo>
                  <a:cubicBezTo>
                    <a:pt x="2500630" y="922020"/>
                    <a:pt x="2494280" y="933450"/>
                    <a:pt x="2472690" y="951230"/>
                  </a:cubicBezTo>
                  <a:cubicBezTo>
                    <a:pt x="2449830" y="970280"/>
                    <a:pt x="2424430" y="977900"/>
                    <a:pt x="2395220" y="1003300"/>
                  </a:cubicBezTo>
                  <a:cubicBezTo>
                    <a:pt x="2344420" y="1047750"/>
                    <a:pt x="2302510" y="1136650"/>
                    <a:pt x="2211070" y="1212850"/>
                  </a:cubicBezTo>
                  <a:cubicBezTo>
                    <a:pt x="2042160" y="1351280"/>
                    <a:pt x="1604010" y="1579880"/>
                    <a:pt x="1399540" y="1687830"/>
                  </a:cubicBezTo>
                  <a:cubicBezTo>
                    <a:pt x="1280160" y="1751330"/>
                    <a:pt x="1176020" y="1799590"/>
                    <a:pt x="1108710" y="1824990"/>
                  </a:cubicBezTo>
                  <a:cubicBezTo>
                    <a:pt x="1074420" y="1837690"/>
                    <a:pt x="1055370" y="1835150"/>
                    <a:pt x="1028700" y="1846580"/>
                  </a:cubicBezTo>
                  <a:cubicBezTo>
                    <a:pt x="999490" y="1859280"/>
                    <a:pt x="977900" y="1882140"/>
                    <a:pt x="942340" y="1899920"/>
                  </a:cubicBezTo>
                  <a:cubicBezTo>
                    <a:pt x="889000" y="1925320"/>
                    <a:pt x="828040" y="1959610"/>
                    <a:pt x="737870" y="1974850"/>
                  </a:cubicBezTo>
                  <a:cubicBezTo>
                    <a:pt x="579120" y="2002790"/>
                    <a:pt x="152400" y="1997710"/>
                    <a:pt x="60960" y="1968500"/>
                  </a:cubicBezTo>
                  <a:cubicBezTo>
                    <a:pt x="34290" y="1959610"/>
                    <a:pt x="25400" y="1950720"/>
                    <a:pt x="15240" y="1936750"/>
                  </a:cubicBezTo>
                  <a:cubicBezTo>
                    <a:pt x="5080" y="1922780"/>
                    <a:pt x="0" y="1899920"/>
                    <a:pt x="2540" y="1883410"/>
                  </a:cubicBezTo>
                  <a:cubicBezTo>
                    <a:pt x="5080" y="1865630"/>
                    <a:pt x="15240" y="1845310"/>
                    <a:pt x="27940" y="1833880"/>
                  </a:cubicBezTo>
                  <a:cubicBezTo>
                    <a:pt x="40640" y="1822450"/>
                    <a:pt x="80010" y="1814830"/>
                    <a:pt x="80010" y="1814830"/>
                  </a:cubicBezTo>
                </a:path>
              </a:pathLst>
            </a:custGeom>
            <a:solidFill>
              <a:srgbClr val="E7191F"/>
            </a:solidFill>
            <a:ln cap="sq">
              <a:noFill/>
              <a:prstDash val="solid"/>
              <a:miter/>
            </a:ln>
          </p:spPr>
          <p:txBody>
            <a:bodyPr/>
            <a:lstStyle/>
            <a:p>
              <a:endParaRPr lang="es-MX"/>
            </a:p>
          </p:txBody>
        </p:sp>
      </p:grpSp>
      <p:grpSp>
        <p:nvGrpSpPr>
          <p:cNvPr id="15" name="Group 15"/>
          <p:cNvGrpSpPr/>
          <p:nvPr/>
        </p:nvGrpSpPr>
        <p:grpSpPr>
          <a:xfrm>
            <a:off x="6865620" y="6451282"/>
            <a:ext cx="1168718" cy="729615"/>
            <a:chOff x="0" y="0"/>
            <a:chExt cx="1558290" cy="972820"/>
          </a:xfrm>
        </p:grpSpPr>
        <p:sp>
          <p:nvSpPr>
            <p:cNvPr id="16" name="Freeform 16"/>
            <p:cNvSpPr/>
            <p:nvPr/>
          </p:nvSpPr>
          <p:spPr>
            <a:xfrm>
              <a:off x="48260" y="43180"/>
              <a:ext cx="1469390" cy="882650"/>
            </a:xfrm>
            <a:custGeom>
              <a:avLst/>
              <a:gdLst/>
              <a:ahLst/>
              <a:cxnLst/>
              <a:rect l="l" t="t" r="r" b="b"/>
              <a:pathLst>
                <a:path w="1469390" h="882650">
                  <a:moveTo>
                    <a:pt x="81280" y="298450"/>
                  </a:moveTo>
                  <a:cubicBezTo>
                    <a:pt x="415290" y="283210"/>
                    <a:pt x="520700" y="250190"/>
                    <a:pt x="604520" y="222250"/>
                  </a:cubicBezTo>
                  <a:cubicBezTo>
                    <a:pt x="675640" y="198120"/>
                    <a:pt x="718820" y="171450"/>
                    <a:pt x="798830" y="144780"/>
                  </a:cubicBezTo>
                  <a:cubicBezTo>
                    <a:pt x="923290" y="102870"/>
                    <a:pt x="1183640" y="17780"/>
                    <a:pt x="1285240" y="7620"/>
                  </a:cubicBezTo>
                  <a:cubicBezTo>
                    <a:pt x="1329690" y="2540"/>
                    <a:pt x="1356360" y="0"/>
                    <a:pt x="1384300" y="13970"/>
                  </a:cubicBezTo>
                  <a:cubicBezTo>
                    <a:pt x="1414780" y="29210"/>
                    <a:pt x="1449070" y="68580"/>
                    <a:pt x="1459230" y="102870"/>
                  </a:cubicBezTo>
                  <a:cubicBezTo>
                    <a:pt x="1469390" y="139700"/>
                    <a:pt x="1454150" y="175260"/>
                    <a:pt x="1441450" y="228600"/>
                  </a:cubicBezTo>
                  <a:cubicBezTo>
                    <a:pt x="1418590" y="326390"/>
                    <a:pt x="1325880" y="527050"/>
                    <a:pt x="1306830" y="637540"/>
                  </a:cubicBezTo>
                  <a:cubicBezTo>
                    <a:pt x="1294130" y="709930"/>
                    <a:pt x="1319530" y="779780"/>
                    <a:pt x="1301750" y="820420"/>
                  </a:cubicBezTo>
                  <a:cubicBezTo>
                    <a:pt x="1289050" y="848360"/>
                    <a:pt x="1263650" y="868680"/>
                    <a:pt x="1243330" y="876300"/>
                  </a:cubicBezTo>
                  <a:cubicBezTo>
                    <a:pt x="1225550" y="882650"/>
                    <a:pt x="1205230" y="881380"/>
                    <a:pt x="1188720" y="872490"/>
                  </a:cubicBezTo>
                  <a:cubicBezTo>
                    <a:pt x="1168400" y="862330"/>
                    <a:pt x="1141730" y="831850"/>
                    <a:pt x="1135380" y="810260"/>
                  </a:cubicBezTo>
                  <a:cubicBezTo>
                    <a:pt x="1130300" y="792480"/>
                    <a:pt x="1132840" y="772160"/>
                    <a:pt x="1141730" y="755650"/>
                  </a:cubicBezTo>
                  <a:cubicBezTo>
                    <a:pt x="1153160" y="736600"/>
                    <a:pt x="1182370" y="711200"/>
                    <a:pt x="1206500" y="707390"/>
                  </a:cubicBezTo>
                  <a:cubicBezTo>
                    <a:pt x="1230630" y="703580"/>
                    <a:pt x="1267460" y="717550"/>
                    <a:pt x="1283970" y="732790"/>
                  </a:cubicBezTo>
                  <a:cubicBezTo>
                    <a:pt x="1297940" y="745490"/>
                    <a:pt x="1305560" y="765810"/>
                    <a:pt x="1306830" y="783590"/>
                  </a:cubicBezTo>
                  <a:cubicBezTo>
                    <a:pt x="1308100" y="801370"/>
                    <a:pt x="1305560" y="821690"/>
                    <a:pt x="1294130" y="836930"/>
                  </a:cubicBezTo>
                  <a:cubicBezTo>
                    <a:pt x="1281430" y="854710"/>
                    <a:pt x="1247140" y="876300"/>
                    <a:pt x="1225550" y="878840"/>
                  </a:cubicBezTo>
                  <a:cubicBezTo>
                    <a:pt x="1207770" y="881380"/>
                    <a:pt x="1186180" y="873760"/>
                    <a:pt x="1172210" y="863600"/>
                  </a:cubicBezTo>
                  <a:cubicBezTo>
                    <a:pt x="1156970" y="853440"/>
                    <a:pt x="1145540" y="842010"/>
                    <a:pt x="1137920" y="819150"/>
                  </a:cubicBezTo>
                  <a:cubicBezTo>
                    <a:pt x="1123950" y="774700"/>
                    <a:pt x="1130300" y="680720"/>
                    <a:pt x="1143000" y="598170"/>
                  </a:cubicBezTo>
                  <a:cubicBezTo>
                    <a:pt x="1159510" y="488950"/>
                    <a:pt x="1202690" y="288290"/>
                    <a:pt x="1252220" y="223520"/>
                  </a:cubicBezTo>
                  <a:cubicBezTo>
                    <a:pt x="1277620" y="190500"/>
                    <a:pt x="1342390" y="179070"/>
                    <a:pt x="1339850" y="171450"/>
                  </a:cubicBezTo>
                  <a:cubicBezTo>
                    <a:pt x="1337310" y="163830"/>
                    <a:pt x="1276350" y="170180"/>
                    <a:pt x="1245870" y="177800"/>
                  </a:cubicBezTo>
                  <a:cubicBezTo>
                    <a:pt x="1212850" y="185420"/>
                    <a:pt x="1191260" y="203200"/>
                    <a:pt x="1148080" y="217170"/>
                  </a:cubicBezTo>
                  <a:cubicBezTo>
                    <a:pt x="1070610" y="242570"/>
                    <a:pt x="909320" y="271780"/>
                    <a:pt x="815340" y="303530"/>
                  </a:cubicBezTo>
                  <a:cubicBezTo>
                    <a:pt x="742950" y="327660"/>
                    <a:pt x="697230" y="359410"/>
                    <a:pt x="626110" y="383540"/>
                  </a:cubicBezTo>
                  <a:cubicBezTo>
                    <a:pt x="538480" y="412750"/>
                    <a:pt x="426720" y="447040"/>
                    <a:pt x="327660" y="457200"/>
                  </a:cubicBezTo>
                  <a:cubicBezTo>
                    <a:pt x="232410" y="467360"/>
                    <a:pt x="88900" y="463550"/>
                    <a:pt x="44450" y="445770"/>
                  </a:cubicBezTo>
                  <a:cubicBezTo>
                    <a:pt x="27940" y="439420"/>
                    <a:pt x="22860" y="433070"/>
                    <a:pt x="16510" y="421640"/>
                  </a:cubicBezTo>
                  <a:cubicBezTo>
                    <a:pt x="7620" y="407670"/>
                    <a:pt x="0" y="384810"/>
                    <a:pt x="2540" y="367030"/>
                  </a:cubicBezTo>
                  <a:cubicBezTo>
                    <a:pt x="5080" y="349250"/>
                    <a:pt x="16510" y="328930"/>
                    <a:pt x="29210" y="317500"/>
                  </a:cubicBezTo>
                  <a:cubicBezTo>
                    <a:pt x="41910" y="306070"/>
                    <a:pt x="81280" y="298450"/>
                    <a:pt x="81280" y="298450"/>
                  </a:cubicBezTo>
                </a:path>
              </a:pathLst>
            </a:custGeom>
            <a:solidFill>
              <a:srgbClr val="E7191F"/>
            </a:solidFill>
            <a:ln cap="sq">
              <a:noFill/>
              <a:prstDash val="solid"/>
              <a:miter/>
            </a:ln>
          </p:spPr>
          <p:txBody>
            <a:bodyPr/>
            <a:lstStyle/>
            <a:p>
              <a:endParaRPr lang="es-MX"/>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725768" cy="4367251"/>
          </a:xfrm>
          <a:custGeom>
            <a:avLst/>
            <a:gdLst/>
            <a:ahLst/>
            <a:cxnLst/>
            <a:rect l="l" t="t" r="r" b="b"/>
            <a:pathLst>
              <a:path w="8725768" h="4367251">
                <a:moveTo>
                  <a:pt x="0" y="0"/>
                </a:moveTo>
                <a:lnTo>
                  <a:pt x="8725768" y="0"/>
                </a:lnTo>
                <a:lnTo>
                  <a:pt x="8725768" y="4367251"/>
                </a:lnTo>
                <a:lnTo>
                  <a:pt x="0" y="4367251"/>
                </a:lnTo>
                <a:lnTo>
                  <a:pt x="0" y="0"/>
                </a:lnTo>
                <a:close/>
              </a:path>
            </a:pathLst>
          </a:custGeom>
          <a:blipFill>
            <a:blip r:embed="rId2"/>
            <a:stretch>
              <a:fillRect t="-4027" b="-4027"/>
            </a:stretch>
          </a:blipFill>
        </p:spPr>
        <p:txBody>
          <a:bodyPr/>
          <a:lstStyle/>
          <a:p>
            <a:endParaRPr lang="es-MX"/>
          </a:p>
        </p:txBody>
      </p:sp>
      <p:sp>
        <p:nvSpPr>
          <p:cNvPr id="3" name="Freeform 3"/>
          <p:cNvSpPr/>
          <p:nvPr/>
        </p:nvSpPr>
        <p:spPr>
          <a:xfrm>
            <a:off x="9728303" y="804236"/>
            <a:ext cx="7530997" cy="7682070"/>
          </a:xfrm>
          <a:custGeom>
            <a:avLst/>
            <a:gdLst/>
            <a:ahLst/>
            <a:cxnLst/>
            <a:rect l="l" t="t" r="r" b="b"/>
            <a:pathLst>
              <a:path w="7530997" h="7682070">
                <a:moveTo>
                  <a:pt x="0" y="0"/>
                </a:moveTo>
                <a:lnTo>
                  <a:pt x="7530997" y="0"/>
                </a:lnTo>
                <a:lnTo>
                  <a:pt x="7530997" y="7682069"/>
                </a:lnTo>
                <a:lnTo>
                  <a:pt x="0" y="7682069"/>
                </a:lnTo>
                <a:lnTo>
                  <a:pt x="0" y="0"/>
                </a:lnTo>
                <a:close/>
              </a:path>
            </a:pathLst>
          </a:custGeom>
          <a:blipFill>
            <a:blip r:embed="rId3"/>
            <a:stretch>
              <a:fillRect l="-2972" r="-2237" b="-23924"/>
            </a:stretch>
          </a:blipFill>
        </p:spPr>
        <p:txBody>
          <a:bodyPr/>
          <a:lstStyle/>
          <a:p>
            <a:endParaRPr lang="es-MX"/>
          </a:p>
        </p:txBody>
      </p:sp>
      <p:sp>
        <p:nvSpPr>
          <p:cNvPr id="4" name="TextBox 4"/>
          <p:cNvSpPr txBox="1"/>
          <p:nvPr/>
        </p:nvSpPr>
        <p:spPr>
          <a:xfrm>
            <a:off x="474673" y="7823357"/>
            <a:ext cx="6449034" cy="2152650"/>
          </a:xfrm>
          <a:prstGeom prst="rect">
            <a:avLst/>
          </a:prstGeom>
        </p:spPr>
        <p:txBody>
          <a:bodyPr lIns="0" tIns="0" rIns="0" bIns="0" rtlCol="0" anchor="t">
            <a:spAutoFit/>
          </a:bodyPr>
          <a:lstStyle/>
          <a:p>
            <a:pPr>
              <a:lnSpc>
                <a:spcPts val="4349"/>
              </a:lnSpc>
            </a:pPr>
            <a:r>
              <a:rPr lang="en-US" sz="2999" spc="281">
                <a:solidFill>
                  <a:srgbClr val="000000"/>
                </a:solidFill>
                <a:latin typeface="Glacial Indifference"/>
              </a:rPr>
              <a:t>Se terminan de meter las imágenes de los relojes y se crean variables para contar el tiempo</a:t>
            </a:r>
          </a:p>
        </p:txBody>
      </p:sp>
      <p:grpSp>
        <p:nvGrpSpPr>
          <p:cNvPr id="5" name="Group 5"/>
          <p:cNvGrpSpPr/>
          <p:nvPr/>
        </p:nvGrpSpPr>
        <p:grpSpPr>
          <a:xfrm>
            <a:off x="3593094" y="4371975"/>
            <a:ext cx="1012133" cy="1543050"/>
            <a:chOff x="0" y="0"/>
            <a:chExt cx="533140" cy="812800"/>
          </a:xfrm>
        </p:grpSpPr>
        <p:sp>
          <p:nvSpPr>
            <p:cNvPr id="6" name="Freeform 6"/>
            <p:cNvSpPr/>
            <p:nvPr/>
          </p:nvSpPr>
          <p:spPr>
            <a:xfrm>
              <a:off x="0" y="0"/>
              <a:ext cx="533140" cy="812800"/>
            </a:xfrm>
            <a:custGeom>
              <a:avLst/>
              <a:gdLst/>
              <a:ahLst/>
              <a:cxnLst/>
              <a:rect l="l" t="t" r="r" b="b"/>
              <a:pathLst>
                <a:path w="533140" h="812800">
                  <a:moveTo>
                    <a:pt x="266570" y="0"/>
                  </a:moveTo>
                  <a:lnTo>
                    <a:pt x="0" y="406400"/>
                  </a:lnTo>
                  <a:lnTo>
                    <a:pt x="203200" y="406400"/>
                  </a:lnTo>
                  <a:lnTo>
                    <a:pt x="203200" y="812800"/>
                  </a:lnTo>
                  <a:lnTo>
                    <a:pt x="329940" y="812800"/>
                  </a:lnTo>
                  <a:lnTo>
                    <a:pt x="329940" y="406400"/>
                  </a:lnTo>
                  <a:lnTo>
                    <a:pt x="533140" y="406400"/>
                  </a:lnTo>
                  <a:lnTo>
                    <a:pt x="266570" y="0"/>
                  </a:lnTo>
                  <a:close/>
                </a:path>
              </a:pathLst>
            </a:custGeom>
            <a:solidFill>
              <a:srgbClr val="006D72"/>
            </a:solidFill>
          </p:spPr>
          <p:txBody>
            <a:bodyPr/>
            <a:lstStyle/>
            <a:p>
              <a:endParaRPr lang="es-MX"/>
            </a:p>
          </p:txBody>
        </p:sp>
        <p:sp>
          <p:nvSpPr>
            <p:cNvPr id="7" name="TextBox 7"/>
            <p:cNvSpPr txBox="1"/>
            <p:nvPr/>
          </p:nvSpPr>
          <p:spPr>
            <a:xfrm>
              <a:off x="203200" y="34925"/>
              <a:ext cx="126740" cy="777875"/>
            </a:xfrm>
            <a:prstGeom prst="rect">
              <a:avLst/>
            </a:prstGeom>
          </p:spPr>
          <p:txBody>
            <a:bodyPr lIns="50800" tIns="50800" rIns="50800" bIns="50800" rtlCol="0" anchor="ctr"/>
            <a:lstStyle/>
            <a:p>
              <a:pPr algn="ctr">
                <a:lnSpc>
                  <a:spcPts val="3624"/>
                </a:lnSpc>
              </a:pPr>
              <a:endParaRPr/>
            </a:p>
          </p:txBody>
        </p:sp>
      </p:grpSp>
      <p:grpSp>
        <p:nvGrpSpPr>
          <p:cNvPr id="8" name="Group 8"/>
          <p:cNvGrpSpPr/>
          <p:nvPr/>
        </p:nvGrpSpPr>
        <p:grpSpPr>
          <a:xfrm rot="5400000">
            <a:off x="7181850" y="8016007"/>
            <a:ext cx="984150" cy="1500436"/>
            <a:chOff x="0" y="0"/>
            <a:chExt cx="515128" cy="785364"/>
          </a:xfrm>
        </p:grpSpPr>
        <p:sp>
          <p:nvSpPr>
            <p:cNvPr id="9" name="Freeform 9"/>
            <p:cNvSpPr/>
            <p:nvPr/>
          </p:nvSpPr>
          <p:spPr>
            <a:xfrm>
              <a:off x="0" y="0"/>
              <a:ext cx="515128" cy="785364"/>
            </a:xfrm>
            <a:custGeom>
              <a:avLst/>
              <a:gdLst/>
              <a:ahLst/>
              <a:cxnLst/>
              <a:rect l="l" t="t" r="r" b="b"/>
              <a:pathLst>
                <a:path w="515128" h="785364">
                  <a:moveTo>
                    <a:pt x="257564" y="0"/>
                  </a:moveTo>
                  <a:lnTo>
                    <a:pt x="0" y="406400"/>
                  </a:lnTo>
                  <a:lnTo>
                    <a:pt x="203200" y="406400"/>
                  </a:lnTo>
                  <a:lnTo>
                    <a:pt x="203200" y="785364"/>
                  </a:lnTo>
                  <a:lnTo>
                    <a:pt x="311928" y="785364"/>
                  </a:lnTo>
                  <a:lnTo>
                    <a:pt x="311928" y="406400"/>
                  </a:lnTo>
                  <a:lnTo>
                    <a:pt x="515128" y="406400"/>
                  </a:lnTo>
                  <a:lnTo>
                    <a:pt x="257564" y="0"/>
                  </a:lnTo>
                  <a:close/>
                </a:path>
              </a:pathLst>
            </a:custGeom>
            <a:solidFill>
              <a:srgbClr val="006D72"/>
            </a:solidFill>
          </p:spPr>
          <p:txBody>
            <a:bodyPr/>
            <a:lstStyle/>
            <a:p>
              <a:endParaRPr lang="es-MX"/>
            </a:p>
          </p:txBody>
        </p:sp>
        <p:sp>
          <p:nvSpPr>
            <p:cNvPr id="10" name="TextBox 10"/>
            <p:cNvSpPr txBox="1"/>
            <p:nvPr/>
          </p:nvSpPr>
          <p:spPr>
            <a:xfrm>
              <a:off x="203200" y="34925"/>
              <a:ext cx="108728" cy="750439"/>
            </a:xfrm>
            <a:prstGeom prst="rect">
              <a:avLst/>
            </a:prstGeom>
          </p:spPr>
          <p:txBody>
            <a:bodyPr lIns="50800" tIns="50800" rIns="50800" bIns="50800" rtlCol="0" anchor="ctr"/>
            <a:lstStyle/>
            <a:p>
              <a:pPr algn="ctr">
                <a:lnSpc>
                  <a:spcPts val="3624"/>
                </a:lnSpc>
              </a:pPr>
              <a:endParaRPr/>
            </a:p>
          </p:txBody>
        </p:sp>
      </p:grpSp>
      <p:sp>
        <p:nvSpPr>
          <p:cNvPr id="11" name="Freeform 11"/>
          <p:cNvSpPr/>
          <p:nvPr/>
        </p:nvSpPr>
        <p:spPr>
          <a:xfrm>
            <a:off x="9728303" y="8486305"/>
            <a:ext cx="4926428" cy="1800695"/>
          </a:xfrm>
          <a:custGeom>
            <a:avLst/>
            <a:gdLst/>
            <a:ahLst/>
            <a:cxnLst/>
            <a:rect l="l" t="t" r="r" b="b"/>
            <a:pathLst>
              <a:path w="4926428" h="1800695">
                <a:moveTo>
                  <a:pt x="0" y="0"/>
                </a:moveTo>
                <a:lnTo>
                  <a:pt x="4926429" y="0"/>
                </a:lnTo>
                <a:lnTo>
                  <a:pt x="4926429" y="1800695"/>
                </a:lnTo>
                <a:lnTo>
                  <a:pt x="0" y="1800695"/>
                </a:lnTo>
                <a:lnTo>
                  <a:pt x="0" y="0"/>
                </a:lnTo>
                <a:close/>
              </a:path>
            </a:pathLst>
          </a:custGeom>
          <a:blipFill>
            <a:blip r:embed="rId4"/>
            <a:stretch>
              <a:fillRect/>
            </a:stretch>
          </a:blipFill>
        </p:spPr>
        <p:txBody>
          <a:bodyPr/>
          <a:lstStyle/>
          <a:p>
            <a:endParaRPr lang="es-MX"/>
          </a:p>
        </p:txBody>
      </p:sp>
      <p:sp>
        <p:nvSpPr>
          <p:cNvPr id="12" name="TextBox 12"/>
          <p:cNvSpPr txBox="1"/>
          <p:nvPr/>
        </p:nvSpPr>
        <p:spPr>
          <a:xfrm>
            <a:off x="225822" y="5838825"/>
            <a:ext cx="9142538" cy="1663701"/>
          </a:xfrm>
          <a:prstGeom prst="rect">
            <a:avLst/>
          </a:prstGeom>
        </p:spPr>
        <p:txBody>
          <a:bodyPr lIns="0" tIns="0" rIns="0" bIns="0" rtlCol="0" anchor="t">
            <a:spAutoFit/>
          </a:bodyPr>
          <a:lstStyle/>
          <a:p>
            <a:pPr>
              <a:lnSpc>
                <a:spcPts val="4494"/>
              </a:lnSpc>
            </a:pPr>
            <a:r>
              <a:rPr lang="en-US" sz="3099" spc="291">
                <a:solidFill>
                  <a:srgbClr val="000000"/>
                </a:solidFill>
                <a:latin typeface="Glacial Indifference"/>
              </a:rPr>
              <a:t>Se crean funciones para el movimiento circular de las manecillas, una es constante y la otra variable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08082" cy="10287000"/>
          </a:xfrm>
          <a:custGeom>
            <a:avLst/>
            <a:gdLst/>
            <a:ahLst/>
            <a:cxnLst/>
            <a:rect l="l" t="t" r="r" b="b"/>
            <a:pathLst>
              <a:path w="6808082" h="10287000">
                <a:moveTo>
                  <a:pt x="0" y="0"/>
                </a:moveTo>
                <a:lnTo>
                  <a:pt x="6808082" y="0"/>
                </a:lnTo>
                <a:lnTo>
                  <a:pt x="6808082" y="10287000"/>
                </a:lnTo>
                <a:lnTo>
                  <a:pt x="0" y="10287000"/>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7531083" y="2014123"/>
            <a:ext cx="9142538" cy="3349626"/>
          </a:xfrm>
          <a:prstGeom prst="rect">
            <a:avLst/>
          </a:prstGeom>
        </p:spPr>
        <p:txBody>
          <a:bodyPr lIns="0" tIns="0" rIns="0" bIns="0" rtlCol="0" anchor="t">
            <a:spAutoFit/>
          </a:bodyPr>
          <a:lstStyle/>
          <a:p>
            <a:pPr>
              <a:lnSpc>
                <a:spcPts val="4494"/>
              </a:lnSpc>
            </a:pPr>
            <a:r>
              <a:rPr lang="en-US" sz="3099" spc="291">
                <a:solidFill>
                  <a:srgbClr val="000000"/>
                </a:solidFill>
                <a:latin typeface="Glacial Indifference"/>
              </a:rPr>
              <a:t>Aquí el programa empieza a tomar forma. </a:t>
            </a:r>
          </a:p>
          <a:p>
            <a:pPr>
              <a:lnSpc>
                <a:spcPts val="4494"/>
              </a:lnSpc>
            </a:pPr>
            <a:r>
              <a:rPr lang="en-US" sz="3099" spc="291">
                <a:solidFill>
                  <a:srgbClr val="000000"/>
                </a:solidFill>
                <a:latin typeface="Glacial Indifference"/>
              </a:rPr>
              <a:t>se crean ‘eventos’ en los cuales se define booleanos dependiendo de la interacción de las teclas en el programa para después utilizarlos para definir que es lo que pasará dentro del programa.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375362" cy="10287000"/>
          </a:xfrm>
          <a:custGeom>
            <a:avLst/>
            <a:gdLst/>
            <a:ahLst/>
            <a:cxnLst/>
            <a:rect l="l" t="t" r="r" b="b"/>
            <a:pathLst>
              <a:path w="8375362" h="10287000">
                <a:moveTo>
                  <a:pt x="0" y="0"/>
                </a:moveTo>
                <a:lnTo>
                  <a:pt x="8375362" y="0"/>
                </a:lnTo>
                <a:lnTo>
                  <a:pt x="8375362" y="10287000"/>
                </a:lnTo>
                <a:lnTo>
                  <a:pt x="0" y="10287000"/>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8574692" y="2868612"/>
            <a:ext cx="9142538" cy="4473576"/>
          </a:xfrm>
          <a:prstGeom prst="rect">
            <a:avLst/>
          </a:prstGeom>
        </p:spPr>
        <p:txBody>
          <a:bodyPr lIns="0" tIns="0" rIns="0" bIns="0" rtlCol="0" anchor="t">
            <a:spAutoFit/>
          </a:bodyPr>
          <a:lstStyle/>
          <a:p>
            <a:pPr>
              <a:lnSpc>
                <a:spcPts val="4494"/>
              </a:lnSpc>
            </a:pPr>
            <a:r>
              <a:rPr lang="en-US" sz="3099" spc="291">
                <a:solidFill>
                  <a:srgbClr val="000000"/>
                </a:solidFill>
                <a:latin typeface="Glacial Indifference"/>
              </a:rPr>
              <a:t>En esta parte se define el conteo del tiempo con la función .get_time() y se define la variable ‘beta’ que indica el factor de Lorentz. </a:t>
            </a:r>
          </a:p>
          <a:p>
            <a:pPr>
              <a:lnSpc>
                <a:spcPts val="4494"/>
              </a:lnSpc>
            </a:pPr>
            <a:endParaRPr lang="en-US" sz="3099" spc="291">
              <a:solidFill>
                <a:srgbClr val="000000"/>
              </a:solidFill>
              <a:latin typeface="Glacial Indifference"/>
            </a:endParaRPr>
          </a:p>
          <a:p>
            <a:pPr>
              <a:lnSpc>
                <a:spcPts val="4494"/>
              </a:lnSpc>
            </a:pPr>
            <a:r>
              <a:rPr lang="en-US" sz="3099" spc="291">
                <a:solidFill>
                  <a:srgbClr val="000000"/>
                </a:solidFill>
                <a:latin typeface="Glacial Indifference"/>
              </a:rPr>
              <a:t>Después se siguen definiendo eventos que resultan en booleanos pero ahora para clicks del cursor.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853681" cy="6645250"/>
          </a:xfrm>
          <a:custGeom>
            <a:avLst/>
            <a:gdLst/>
            <a:ahLst/>
            <a:cxnLst/>
            <a:rect l="l" t="t" r="r" b="b"/>
            <a:pathLst>
              <a:path w="7853681" h="6645250">
                <a:moveTo>
                  <a:pt x="0" y="0"/>
                </a:moveTo>
                <a:lnTo>
                  <a:pt x="7853681" y="0"/>
                </a:lnTo>
                <a:lnTo>
                  <a:pt x="7853681" y="6645250"/>
                </a:lnTo>
                <a:lnTo>
                  <a:pt x="0" y="6645250"/>
                </a:lnTo>
                <a:lnTo>
                  <a:pt x="0" y="0"/>
                </a:lnTo>
                <a:close/>
              </a:path>
            </a:pathLst>
          </a:custGeom>
          <a:blipFill>
            <a:blip r:embed="rId2"/>
            <a:stretch>
              <a:fillRect l="-1955" r="-1955"/>
            </a:stretch>
          </a:blipFill>
        </p:spPr>
        <p:txBody>
          <a:bodyPr/>
          <a:lstStyle/>
          <a:p>
            <a:endParaRPr lang="es-MX"/>
          </a:p>
        </p:txBody>
      </p:sp>
      <p:sp>
        <p:nvSpPr>
          <p:cNvPr id="3" name="Freeform 3"/>
          <p:cNvSpPr/>
          <p:nvPr/>
        </p:nvSpPr>
        <p:spPr>
          <a:xfrm>
            <a:off x="7853681" y="291832"/>
            <a:ext cx="12596368" cy="6353418"/>
          </a:xfrm>
          <a:custGeom>
            <a:avLst/>
            <a:gdLst/>
            <a:ahLst/>
            <a:cxnLst/>
            <a:rect l="l" t="t" r="r" b="b"/>
            <a:pathLst>
              <a:path w="12596368" h="6353418">
                <a:moveTo>
                  <a:pt x="0" y="0"/>
                </a:moveTo>
                <a:lnTo>
                  <a:pt x="12596367" y="0"/>
                </a:lnTo>
                <a:lnTo>
                  <a:pt x="12596367" y="6353418"/>
                </a:lnTo>
                <a:lnTo>
                  <a:pt x="0" y="6353418"/>
                </a:lnTo>
                <a:lnTo>
                  <a:pt x="0" y="0"/>
                </a:lnTo>
                <a:close/>
              </a:path>
            </a:pathLst>
          </a:custGeom>
          <a:blipFill>
            <a:blip r:embed="rId3"/>
            <a:stretch>
              <a:fillRect t="-944" r="-4743" b="-944"/>
            </a:stretch>
          </a:blipFill>
        </p:spPr>
        <p:txBody>
          <a:bodyPr/>
          <a:lstStyle/>
          <a:p>
            <a:endParaRPr lang="es-MX"/>
          </a:p>
        </p:txBody>
      </p:sp>
      <p:sp>
        <p:nvSpPr>
          <p:cNvPr id="4" name="TextBox 4"/>
          <p:cNvSpPr txBox="1"/>
          <p:nvPr/>
        </p:nvSpPr>
        <p:spPr>
          <a:xfrm>
            <a:off x="176126" y="6769355"/>
            <a:ext cx="7880738" cy="3295650"/>
          </a:xfrm>
          <a:prstGeom prst="rect">
            <a:avLst/>
          </a:prstGeom>
        </p:spPr>
        <p:txBody>
          <a:bodyPr lIns="0" tIns="0" rIns="0" bIns="0" rtlCol="0" anchor="t">
            <a:spAutoFit/>
          </a:bodyPr>
          <a:lstStyle/>
          <a:p>
            <a:pPr>
              <a:lnSpc>
                <a:spcPts val="4350"/>
              </a:lnSpc>
            </a:pPr>
            <a:r>
              <a:rPr lang="en-US" sz="3000" spc="282">
                <a:solidFill>
                  <a:srgbClr val="000000"/>
                </a:solidFill>
                <a:latin typeface="Glacial Indifference"/>
              </a:rPr>
              <a:t>Se define nuestra velocidad con la variable ‘alpha’, la cual cambia dependiendo del valor de ciertas variables que al mismo tiempo dependen de movimientos del cursor dentro del programa </a:t>
            </a:r>
          </a:p>
        </p:txBody>
      </p:sp>
      <p:sp>
        <p:nvSpPr>
          <p:cNvPr id="5" name="TextBox 5"/>
          <p:cNvSpPr txBox="1"/>
          <p:nvPr/>
        </p:nvSpPr>
        <p:spPr>
          <a:xfrm>
            <a:off x="9144000" y="7820025"/>
            <a:ext cx="7880738" cy="1638300"/>
          </a:xfrm>
          <a:prstGeom prst="rect">
            <a:avLst/>
          </a:prstGeom>
        </p:spPr>
        <p:txBody>
          <a:bodyPr lIns="0" tIns="0" rIns="0" bIns="0" rtlCol="0" anchor="t">
            <a:spAutoFit/>
          </a:bodyPr>
          <a:lstStyle/>
          <a:p>
            <a:pPr>
              <a:lnSpc>
                <a:spcPts val="4350"/>
              </a:lnSpc>
            </a:pPr>
            <a:r>
              <a:rPr lang="en-US" sz="3000" spc="282">
                <a:solidFill>
                  <a:srgbClr val="000000"/>
                </a:solidFill>
                <a:latin typeface="Glacial Indifference"/>
              </a:rPr>
              <a:t>Para especificas situaciones se aplica la transformación de Lorentz a la longitud del cohete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13283"/>
            <a:ext cx="9144000" cy="6069893"/>
          </a:xfrm>
          <a:custGeom>
            <a:avLst/>
            <a:gdLst/>
            <a:ahLst/>
            <a:cxnLst/>
            <a:rect l="l" t="t" r="r" b="b"/>
            <a:pathLst>
              <a:path w="9144000" h="6069893">
                <a:moveTo>
                  <a:pt x="0" y="0"/>
                </a:moveTo>
                <a:lnTo>
                  <a:pt x="9144000" y="0"/>
                </a:lnTo>
                <a:lnTo>
                  <a:pt x="9144000" y="6069893"/>
                </a:lnTo>
                <a:lnTo>
                  <a:pt x="0" y="6069893"/>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9577345" y="3552610"/>
            <a:ext cx="7880738" cy="2190750"/>
          </a:xfrm>
          <a:prstGeom prst="rect">
            <a:avLst/>
          </a:prstGeom>
        </p:spPr>
        <p:txBody>
          <a:bodyPr lIns="0" tIns="0" rIns="0" bIns="0" rtlCol="0" anchor="t">
            <a:spAutoFit/>
          </a:bodyPr>
          <a:lstStyle/>
          <a:p>
            <a:pPr>
              <a:lnSpc>
                <a:spcPts val="4350"/>
              </a:lnSpc>
            </a:pPr>
            <a:r>
              <a:rPr lang="en-US" sz="3000" spc="282">
                <a:solidFill>
                  <a:srgbClr val="000000"/>
                </a:solidFill>
                <a:latin typeface="Glacial Indifference"/>
              </a:rPr>
              <a:t>Se define la posición del pequeño reloj que esta en medio del cohete así como la línea que indica a que reloj corresponde.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69532" y="152322"/>
            <a:ext cx="9818468" cy="8465196"/>
          </a:xfrm>
          <a:custGeom>
            <a:avLst/>
            <a:gdLst/>
            <a:ahLst/>
            <a:cxnLst/>
            <a:rect l="l" t="t" r="r" b="b"/>
            <a:pathLst>
              <a:path w="9818468" h="8465196">
                <a:moveTo>
                  <a:pt x="0" y="0"/>
                </a:moveTo>
                <a:lnTo>
                  <a:pt x="9818468" y="0"/>
                </a:lnTo>
                <a:lnTo>
                  <a:pt x="9818468" y="8465196"/>
                </a:lnTo>
                <a:lnTo>
                  <a:pt x="0" y="8465196"/>
                </a:lnTo>
                <a:lnTo>
                  <a:pt x="0" y="0"/>
                </a:lnTo>
                <a:close/>
              </a:path>
            </a:pathLst>
          </a:custGeom>
          <a:blipFill>
            <a:blip r:embed="rId2"/>
            <a:stretch>
              <a:fillRect l="-192" r="-192" b="-1972"/>
            </a:stretch>
          </a:blipFill>
        </p:spPr>
        <p:txBody>
          <a:bodyPr/>
          <a:lstStyle/>
          <a:p>
            <a:endParaRPr lang="es-MX"/>
          </a:p>
        </p:txBody>
      </p:sp>
      <p:sp>
        <p:nvSpPr>
          <p:cNvPr id="3" name="Freeform 3"/>
          <p:cNvSpPr/>
          <p:nvPr/>
        </p:nvSpPr>
        <p:spPr>
          <a:xfrm>
            <a:off x="10129316" y="8617518"/>
            <a:ext cx="8158684" cy="1669482"/>
          </a:xfrm>
          <a:custGeom>
            <a:avLst/>
            <a:gdLst/>
            <a:ahLst/>
            <a:cxnLst/>
            <a:rect l="l" t="t" r="r" b="b"/>
            <a:pathLst>
              <a:path w="8158684" h="1669482">
                <a:moveTo>
                  <a:pt x="0" y="0"/>
                </a:moveTo>
                <a:lnTo>
                  <a:pt x="8158684" y="0"/>
                </a:lnTo>
                <a:lnTo>
                  <a:pt x="8158684" y="1669482"/>
                </a:lnTo>
                <a:lnTo>
                  <a:pt x="0" y="1669482"/>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1028700" y="765453"/>
            <a:ext cx="6216748" cy="7162734"/>
          </a:xfrm>
          <a:prstGeom prst="rect">
            <a:avLst/>
          </a:prstGeom>
        </p:spPr>
        <p:txBody>
          <a:bodyPr lIns="0" tIns="0" rIns="0" bIns="0" rtlCol="0" anchor="t">
            <a:spAutoFit/>
          </a:bodyPr>
          <a:lstStyle/>
          <a:p>
            <a:pPr>
              <a:lnSpc>
                <a:spcPts val="4353"/>
              </a:lnSpc>
            </a:pPr>
            <a:r>
              <a:rPr lang="en-US" sz="3002" spc="282">
                <a:solidFill>
                  <a:srgbClr val="000000"/>
                </a:solidFill>
                <a:latin typeface="Glacial Indifference"/>
              </a:rPr>
              <a:t>Se define str_time para cada pilar que pasa de bajo del cohete en los 2 sistemas de referencia el cual depende del global_time definido y que varía bajo ciertas circunstancias. Para el segundo sistema de referencia se establece que tengan movimiento, (y su longitud se ve afectada por la constante de Lorentz en el sistema que no es galileano)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AutoShape 2"/>
          <p:cNvSpPr/>
          <p:nvPr/>
        </p:nvSpPr>
        <p:spPr>
          <a:xfrm flipH="1" flipV="1">
            <a:off x="6471625" y="0"/>
            <a:ext cx="4762" cy="8917621"/>
          </a:xfrm>
          <a:prstGeom prst="line">
            <a:avLst/>
          </a:prstGeom>
          <a:ln w="9525" cap="flat">
            <a:solidFill>
              <a:srgbClr val="FFFFFF"/>
            </a:solidFill>
            <a:prstDash val="solid"/>
            <a:headEnd type="none" w="sm" len="sm"/>
            <a:tailEnd type="none" w="sm" len="sm"/>
          </a:ln>
        </p:spPr>
        <p:txBody>
          <a:bodyPr/>
          <a:lstStyle/>
          <a:p>
            <a:endParaRPr lang="es-MX"/>
          </a:p>
        </p:txBody>
      </p:sp>
      <p:grpSp>
        <p:nvGrpSpPr>
          <p:cNvPr id="3" name="Group 3"/>
          <p:cNvGrpSpPr/>
          <p:nvPr/>
        </p:nvGrpSpPr>
        <p:grpSpPr>
          <a:xfrm>
            <a:off x="6334823" y="2164509"/>
            <a:ext cx="264078" cy="26407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MX"/>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3624"/>
                </a:lnSpc>
              </a:pPr>
              <a:endParaRPr/>
            </a:p>
          </p:txBody>
        </p:sp>
      </p:grpSp>
      <p:sp>
        <p:nvSpPr>
          <p:cNvPr id="6" name="TextBox 6"/>
          <p:cNvSpPr txBox="1"/>
          <p:nvPr/>
        </p:nvSpPr>
        <p:spPr>
          <a:xfrm>
            <a:off x="468104" y="4575175"/>
            <a:ext cx="5199431" cy="1174750"/>
          </a:xfrm>
          <a:prstGeom prst="rect">
            <a:avLst/>
          </a:prstGeom>
        </p:spPr>
        <p:txBody>
          <a:bodyPr lIns="0" tIns="0" rIns="0" bIns="0" rtlCol="0" anchor="t">
            <a:spAutoFit/>
          </a:bodyPr>
          <a:lstStyle/>
          <a:p>
            <a:pPr algn="l">
              <a:lnSpc>
                <a:spcPts val="9200"/>
              </a:lnSpc>
            </a:pPr>
            <a:r>
              <a:rPr lang="en-US" sz="8000">
                <a:solidFill>
                  <a:srgbClr val="FFFFFF"/>
                </a:solidFill>
                <a:latin typeface="Oswald"/>
              </a:rPr>
              <a:t>ÍNDICE </a:t>
            </a:r>
          </a:p>
        </p:txBody>
      </p:sp>
      <p:sp>
        <p:nvSpPr>
          <p:cNvPr id="7" name="TextBox 7"/>
          <p:cNvSpPr txBox="1"/>
          <p:nvPr/>
        </p:nvSpPr>
        <p:spPr>
          <a:xfrm>
            <a:off x="6837026" y="2097834"/>
            <a:ext cx="7929515" cy="444500"/>
          </a:xfrm>
          <a:prstGeom prst="rect">
            <a:avLst/>
          </a:prstGeom>
        </p:spPr>
        <p:txBody>
          <a:bodyPr lIns="0" tIns="0" rIns="0" bIns="0" rtlCol="0" anchor="t">
            <a:spAutoFit/>
          </a:bodyPr>
          <a:lstStyle/>
          <a:p>
            <a:pPr>
              <a:lnSpc>
                <a:spcPts val="3624"/>
              </a:lnSpc>
            </a:pPr>
            <a:r>
              <a:rPr lang="en-US" sz="2499" spc="234">
                <a:solidFill>
                  <a:srgbClr val="FFFFFF"/>
                </a:solidFill>
                <a:latin typeface="Glacial Indifference"/>
              </a:rPr>
              <a:t>PROBLEMÁTICA</a:t>
            </a:r>
          </a:p>
        </p:txBody>
      </p:sp>
      <p:sp>
        <p:nvSpPr>
          <p:cNvPr id="8" name="TextBox 8"/>
          <p:cNvSpPr txBox="1"/>
          <p:nvPr/>
        </p:nvSpPr>
        <p:spPr>
          <a:xfrm>
            <a:off x="6837026" y="3380774"/>
            <a:ext cx="7929515" cy="444500"/>
          </a:xfrm>
          <a:prstGeom prst="rect">
            <a:avLst/>
          </a:prstGeom>
        </p:spPr>
        <p:txBody>
          <a:bodyPr lIns="0" tIns="0" rIns="0" bIns="0" rtlCol="0" anchor="t">
            <a:spAutoFit/>
          </a:bodyPr>
          <a:lstStyle/>
          <a:p>
            <a:pPr>
              <a:lnSpc>
                <a:spcPts val="3624"/>
              </a:lnSpc>
            </a:pPr>
            <a:r>
              <a:rPr lang="en-US" sz="2499" spc="234">
                <a:solidFill>
                  <a:srgbClr val="FFFFFF"/>
                </a:solidFill>
                <a:latin typeface="Glacial Indifference"/>
              </a:rPr>
              <a:t>OBJETIVOS</a:t>
            </a:r>
          </a:p>
        </p:txBody>
      </p:sp>
      <p:sp>
        <p:nvSpPr>
          <p:cNvPr id="9" name="TextBox 9"/>
          <p:cNvSpPr txBox="1"/>
          <p:nvPr/>
        </p:nvSpPr>
        <p:spPr>
          <a:xfrm>
            <a:off x="6837026" y="4606841"/>
            <a:ext cx="7929515" cy="444500"/>
          </a:xfrm>
          <a:prstGeom prst="rect">
            <a:avLst/>
          </a:prstGeom>
        </p:spPr>
        <p:txBody>
          <a:bodyPr lIns="0" tIns="0" rIns="0" bIns="0" rtlCol="0" anchor="t">
            <a:spAutoFit/>
          </a:bodyPr>
          <a:lstStyle/>
          <a:p>
            <a:pPr>
              <a:lnSpc>
                <a:spcPts val="3624"/>
              </a:lnSpc>
            </a:pPr>
            <a:r>
              <a:rPr lang="en-US" sz="2499" spc="234">
                <a:solidFill>
                  <a:srgbClr val="FFFFFF"/>
                </a:solidFill>
                <a:latin typeface="Glacial Indifference"/>
              </a:rPr>
              <a:t>MARCO TEÓRICO</a:t>
            </a:r>
          </a:p>
        </p:txBody>
      </p:sp>
      <p:sp>
        <p:nvSpPr>
          <p:cNvPr id="10" name="TextBox 10"/>
          <p:cNvSpPr txBox="1"/>
          <p:nvPr/>
        </p:nvSpPr>
        <p:spPr>
          <a:xfrm>
            <a:off x="6824213" y="5889781"/>
            <a:ext cx="7929515" cy="444500"/>
          </a:xfrm>
          <a:prstGeom prst="rect">
            <a:avLst/>
          </a:prstGeom>
        </p:spPr>
        <p:txBody>
          <a:bodyPr lIns="0" tIns="0" rIns="0" bIns="0" rtlCol="0" anchor="t">
            <a:spAutoFit/>
          </a:bodyPr>
          <a:lstStyle/>
          <a:p>
            <a:pPr>
              <a:lnSpc>
                <a:spcPts val="3624"/>
              </a:lnSpc>
            </a:pPr>
            <a:r>
              <a:rPr lang="en-US" sz="2499" spc="234">
                <a:solidFill>
                  <a:srgbClr val="FFFFFF"/>
                </a:solidFill>
                <a:latin typeface="Glacial Indifference"/>
              </a:rPr>
              <a:t>METODOLOGÍA</a:t>
            </a:r>
          </a:p>
        </p:txBody>
      </p:sp>
      <p:sp>
        <p:nvSpPr>
          <p:cNvPr id="11" name="TextBox 11"/>
          <p:cNvSpPr txBox="1"/>
          <p:nvPr/>
        </p:nvSpPr>
        <p:spPr>
          <a:xfrm>
            <a:off x="6824213" y="7172721"/>
            <a:ext cx="7929515" cy="444500"/>
          </a:xfrm>
          <a:prstGeom prst="rect">
            <a:avLst/>
          </a:prstGeom>
        </p:spPr>
        <p:txBody>
          <a:bodyPr lIns="0" tIns="0" rIns="0" bIns="0" rtlCol="0" anchor="t">
            <a:spAutoFit/>
          </a:bodyPr>
          <a:lstStyle/>
          <a:p>
            <a:pPr>
              <a:lnSpc>
                <a:spcPts val="3624"/>
              </a:lnSpc>
            </a:pPr>
            <a:r>
              <a:rPr lang="en-US" sz="2499" spc="234">
                <a:solidFill>
                  <a:srgbClr val="FFFFFF"/>
                </a:solidFill>
                <a:latin typeface="Glacial Indifference"/>
              </a:rPr>
              <a:t>RESULTADOS Y DISCUSIONES </a:t>
            </a:r>
          </a:p>
        </p:txBody>
      </p:sp>
      <p:grpSp>
        <p:nvGrpSpPr>
          <p:cNvPr id="12" name="Group 12"/>
          <p:cNvGrpSpPr/>
          <p:nvPr/>
        </p:nvGrpSpPr>
        <p:grpSpPr>
          <a:xfrm>
            <a:off x="6334823" y="3447449"/>
            <a:ext cx="264078" cy="26407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MX"/>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624"/>
                </a:lnSpc>
              </a:pPr>
              <a:endParaRPr/>
            </a:p>
          </p:txBody>
        </p:sp>
      </p:grpSp>
      <p:grpSp>
        <p:nvGrpSpPr>
          <p:cNvPr id="15" name="Group 15"/>
          <p:cNvGrpSpPr/>
          <p:nvPr/>
        </p:nvGrpSpPr>
        <p:grpSpPr>
          <a:xfrm>
            <a:off x="6344348" y="4730389"/>
            <a:ext cx="264078" cy="26407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MX"/>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624"/>
                </a:lnSpc>
              </a:pPr>
              <a:endParaRPr/>
            </a:p>
          </p:txBody>
        </p:sp>
      </p:grpSp>
      <p:grpSp>
        <p:nvGrpSpPr>
          <p:cNvPr id="18" name="Group 18"/>
          <p:cNvGrpSpPr/>
          <p:nvPr/>
        </p:nvGrpSpPr>
        <p:grpSpPr>
          <a:xfrm>
            <a:off x="6334823" y="6013329"/>
            <a:ext cx="264078" cy="26407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MX"/>
            </a:p>
          </p:txBody>
        </p:sp>
        <p:sp>
          <p:nvSpPr>
            <p:cNvPr id="20" name="TextBox 20"/>
            <p:cNvSpPr txBox="1"/>
            <p:nvPr/>
          </p:nvSpPr>
          <p:spPr>
            <a:xfrm>
              <a:off x="76200" y="9525"/>
              <a:ext cx="660400" cy="727075"/>
            </a:xfrm>
            <a:prstGeom prst="rect">
              <a:avLst/>
            </a:prstGeom>
          </p:spPr>
          <p:txBody>
            <a:bodyPr lIns="50800" tIns="50800" rIns="50800" bIns="50800" rtlCol="0" anchor="ctr"/>
            <a:lstStyle/>
            <a:p>
              <a:pPr algn="ctr">
                <a:lnSpc>
                  <a:spcPts val="3624"/>
                </a:lnSpc>
              </a:pPr>
              <a:endParaRPr/>
            </a:p>
          </p:txBody>
        </p:sp>
      </p:grpSp>
      <p:grpSp>
        <p:nvGrpSpPr>
          <p:cNvPr id="21" name="Group 21"/>
          <p:cNvGrpSpPr/>
          <p:nvPr/>
        </p:nvGrpSpPr>
        <p:grpSpPr>
          <a:xfrm>
            <a:off x="6339586" y="7296269"/>
            <a:ext cx="264078" cy="26407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MX"/>
            </a:p>
          </p:txBody>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3624"/>
                </a:lnSpc>
              </a:pPr>
              <a:endParaRPr/>
            </a:p>
          </p:txBody>
        </p:sp>
      </p:grpSp>
      <p:sp>
        <p:nvSpPr>
          <p:cNvPr id="24" name="TextBox 24"/>
          <p:cNvSpPr txBox="1"/>
          <p:nvPr/>
        </p:nvSpPr>
        <p:spPr>
          <a:xfrm>
            <a:off x="6824213" y="8282660"/>
            <a:ext cx="7929515" cy="444500"/>
          </a:xfrm>
          <a:prstGeom prst="rect">
            <a:avLst/>
          </a:prstGeom>
        </p:spPr>
        <p:txBody>
          <a:bodyPr lIns="0" tIns="0" rIns="0" bIns="0" rtlCol="0" anchor="t">
            <a:spAutoFit/>
          </a:bodyPr>
          <a:lstStyle/>
          <a:p>
            <a:pPr>
              <a:lnSpc>
                <a:spcPts val="3624"/>
              </a:lnSpc>
            </a:pPr>
            <a:r>
              <a:rPr lang="en-US" sz="2499" spc="234">
                <a:solidFill>
                  <a:srgbClr val="FFFFFF"/>
                </a:solidFill>
                <a:latin typeface="Glacial Indifference"/>
              </a:rPr>
              <a:t>CONCLUSIONES</a:t>
            </a:r>
          </a:p>
        </p:txBody>
      </p:sp>
      <p:grpSp>
        <p:nvGrpSpPr>
          <p:cNvPr id="25" name="Group 25"/>
          <p:cNvGrpSpPr/>
          <p:nvPr/>
        </p:nvGrpSpPr>
        <p:grpSpPr>
          <a:xfrm>
            <a:off x="6334823" y="8406208"/>
            <a:ext cx="264078" cy="26407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MX"/>
            </a:p>
          </p:txBody>
        </p:sp>
        <p:sp>
          <p:nvSpPr>
            <p:cNvPr id="27" name="TextBox 27"/>
            <p:cNvSpPr txBox="1"/>
            <p:nvPr/>
          </p:nvSpPr>
          <p:spPr>
            <a:xfrm>
              <a:off x="76200" y="9525"/>
              <a:ext cx="660400" cy="727075"/>
            </a:xfrm>
            <a:prstGeom prst="rect">
              <a:avLst/>
            </a:prstGeom>
          </p:spPr>
          <p:txBody>
            <a:bodyPr lIns="50800" tIns="50800" rIns="50800" bIns="50800" rtlCol="0" anchor="ctr"/>
            <a:lstStyle/>
            <a:p>
              <a:pPr algn="ctr">
                <a:lnSpc>
                  <a:spcPts val="3624"/>
                </a:lnSpc>
              </a:pPr>
              <a:endParaRPr/>
            </a:p>
          </p:txBody>
        </p:sp>
      </p:grpSp>
      <p:sp>
        <p:nvSpPr>
          <p:cNvPr id="28" name="TextBox 28"/>
          <p:cNvSpPr txBox="1"/>
          <p:nvPr/>
        </p:nvSpPr>
        <p:spPr>
          <a:xfrm>
            <a:off x="6824213" y="9511475"/>
            <a:ext cx="7929515" cy="444500"/>
          </a:xfrm>
          <a:prstGeom prst="rect">
            <a:avLst/>
          </a:prstGeom>
        </p:spPr>
        <p:txBody>
          <a:bodyPr lIns="0" tIns="0" rIns="0" bIns="0" rtlCol="0" anchor="t">
            <a:spAutoFit/>
          </a:bodyPr>
          <a:lstStyle/>
          <a:p>
            <a:pPr>
              <a:lnSpc>
                <a:spcPts val="3624"/>
              </a:lnSpc>
            </a:pPr>
            <a:r>
              <a:rPr lang="en-US" sz="2499" spc="234">
                <a:solidFill>
                  <a:srgbClr val="FFFFFF"/>
                </a:solidFill>
                <a:latin typeface="Glacial Indifference"/>
              </a:rPr>
              <a:t>REFERENCIAS</a:t>
            </a:r>
          </a:p>
        </p:txBody>
      </p:sp>
      <p:sp>
        <p:nvSpPr>
          <p:cNvPr id="29" name="AutoShape 29"/>
          <p:cNvSpPr/>
          <p:nvPr/>
        </p:nvSpPr>
        <p:spPr>
          <a:xfrm flipH="1" flipV="1">
            <a:off x="6471625" y="1228816"/>
            <a:ext cx="4762" cy="8917621"/>
          </a:xfrm>
          <a:prstGeom prst="line">
            <a:avLst/>
          </a:prstGeom>
          <a:ln w="9525" cap="flat">
            <a:solidFill>
              <a:srgbClr val="FFFFFF"/>
            </a:solidFill>
            <a:prstDash val="solid"/>
            <a:headEnd type="none" w="sm" len="sm"/>
            <a:tailEnd type="none" w="sm" len="sm"/>
          </a:ln>
        </p:spPr>
        <p:txBody>
          <a:bodyPr/>
          <a:lstStyle/>
          <a:p>
            <a:endParaRPr lang="es-MX"/>
          </a:p>
        </p:txBody>
      </p:sp>
      <p:grpSp>
        <p:nvGrpSpPr>
          <p:cNvPr id="30" name="Group 30"/>
          <p:cNvGrpSpPr/>
          <p:nvPr/>
        </p:nvGrpSpPr>
        <p:grpSpPr>
          <a:xfrm>
            <a:off x="6334823" y="9635024"/>
            <a:ext cx="264078" cy="264078"/>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MX"/>
            </a:p>
          </p:txBody>
        </p:sp>
        <p:sp>
          <p:nvSpPr>
            <p:cNvPr id="32" name="TextBox 32"/>
            <p:cNvSpPr txBox="1"/>
            <p:nvPr/>
          </p:nvSpPr>
          <p:spPr>
            <a:xfrm>
              <a:off x="76200" y="9525"/>
              <a:ext cx="660400" cy="727075"/>
            </a:xfrm>
            <a:prstGeom prst="rect">
              <a:avLst/>
            </a:prstGeom>
          </p:spPr>
          <p:txBody>
            <a:bodyPr lIns="50800" tIns="50800" rIns="50800" bIns="50800" rtlCol="0" anchor="ctr"/>
            <a:lstStyle/>
            <a:p>
              <a:pPr algn="ctr">
                <a:lnSpc>
                  <a:spcPts val="3624"/>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031656" cy="10287000"/>
          </a:xfrm>
          <a:custGeom>
            <a:avLst/>
            <a:gdLst/>
            <a:ahLst/>
            <a:cxnLst/>
            <a:rect l="l" t="t" r="r" b="b"/>
            <a:pathLst>
              <a:path w="7031656" h="10287000">
                <a:moveTo>
                  <a:pt x="0" y="0"/>
                </a:moveTo>
                <a:lnTo>
                  <a:pt x="7031656" y="0"/>
                </a:lnTo>
                <a:lnTo>
                  <a:pt x="7031656" y="10287000"/>
                </a:lnTo>
                <a:lnTo>
                  <a:pt x="0" y="10287000"/>
                </a:lnTo>
                <a:lnTo>
                  <a:pt x="0" y="0"/>
                </a:lnTo>
                <a:close/>
              </a:path>
            </a:pathLst>
          </a:custGeom>
          <a:blipFill>
            <a:blip r:embed="rId2"/>
            <a:stretch>
              <a:fillRect l="-4593" t="-859" b="-859"/>
            </a:stretch>
          </a:blipFill>
        </p:spPr>
        <p:txBody>
          <a:bodyPr/>
          <a:lstStyle/>
          <a:p>
            <a:endParaRPr lang="es-MX"/>
          </a:p>
        </p:txBody>
      </p:sp>
      <p:sp>
        <p:nvSpPr>
          <p:cNvPr id="3" name="Freeform 3"/>
          <p:cNvSpPr/>
          <p:nvPr/>
        </p:nvSpPr>
        <p:spPr>
          <a:xfrm>
            <a:off x="10943922" y="0"/>
            <a:ext cx="7344078" cy="7407225"/>
          </a:xfrm>
          <a:custGeom>
            <a:avLst/>
            <a:gdLst/>
            <a:ahLst/>
            <a:cxnLst/>
            <a:rect l="l" t="t" r="r" b="b"/>
            <a:pathLst>
              <a:path w="7344078" h="7407225">
                <a:moveTo>
                  <a:pt x="0" y="0"/>
                </a:moveTo>
                <a:lnTo>
                  <a:pt x="7344078" y="0"/>
                </a:lnTo>
                <a:lnTo>
                  <a:pt x="7344078" y="7407225"/>
                </a:lnTo>
                <a:lnTo>
                  <a:pt x="0" y="7407225"/>
                </a:lnTo>
                <a:lnTo>
                  <a:pt x="0" y="0"/>
                </a:lnTo>
                <a:close/>
              </a:path>
            </a:pathLst>
          </a:custGeom>
          <a:blipFill>
            <a:blip r:embed="rId3"/>
            <a:stretch>
              <a:fillRect l="-2030" r="-3721"/>
            </a:stretch>
          </a:blipFill>
        </p:spPr>
        <p:txBody>
          <a:bodyPr/>
          <a:lstStyle/>
          <a:p>
            <a:endParaRPr lang="es-MX"/>
          </a:p>
        </p:txBody>
      </p:sp>
      <p:sp>
        <p:nvSpPr>
          <p:cNvPr id="4" name="TextBox 4"/>
          <p:cNvSpPr txBox="1"/>
          <p:nvPr/>
        </p:nvSpPr>
        <p:spPr>
          <a:xfrm>
            <a:off x="7208773" y="1012549"/>
            <a:ext cx="3558031" cy="3295584"/>
          </a:xfrm>
          <a:prstGeom prst="rect">
            <a:avLst/>
          </a:prstGeom>
        </p:spPr>
        <p:txBody>
          <a:bodyPr lIns="0" tIns="0" rIns="0" bIns="0" rtlCol="0" anchor="t">
            <a:spAutoFit/>
          </a:bodyPr>
          <a:lstStyle/>
          <a:p>
            <a:pPr>
              <a:lnSpc>
                <a:spcPts val="4353"/>
              </a:lnSpc>
            </a:pPr>
            <a:r>
              <a:rPr lang="en-US" sz="3002" spc="282">
                <a:solidFill>
                  <a:srgbClr val="000000"/>
                </a:solidFill>
                <a:latin typeface="Glacial Indifference"/>
              </a:rPr>
              <a:t>Ya definidos ciertos eventos, con booleanos, se ejecutan las funciones de los botones</a:t>
            </a:r>
          </a:p>
        </p:txBody>
      </p:sp>
      <p:grpSp>
        <p:nvGrpSpPr>
          <p:cNvPr id="5" name="Group 5"/>
          <p:cNvGrpSpPr/>
          <p:nvPr/>
        </p:nvGrpSpPr>
        <p:grpSpPr>
          <a:xfrm>
            <a:off x="7408848" y="4514478"/>
            <a:ext cx="2050513" cy="1258044"/>
            <a:chOff x="0" y="0"/>
            <a:chExt cx="812800" cy="498674"/>
          </a:xfrm>
        </p:grpSpPr>
        <p:sp>
          <p:nvSpPr>
            <p:cNvPr id="6" name="Freeform 6"/>
            <p:cNvSpPr/>
            <p:nvPr/>
          </p:nvSpPr>
          <p:spPr>
            <a:xfrm>
              <a:off x="0" y="0"/>
              <a:ext cx="812800" cy="498674"/>
            </a:xfrm>
            <a:custGeom>
              <a:avLst/>
              <a:gdLst/>
              <a:ahLst/>
              <a:cxnLst/>
              <a:rect l="l" t="t" r="r" b="b"/>
              <a:pathLst>
                <a:path w="812800" h="498674">
                  <a:moveTo>
                    <a:pt x="0" y="249337"/>
                  </a:moveTo>
                  <a:lnTo>
                    <a:pt x="406400" y="0"/>
                  </a:lnTo>
                  <a:lnTo>
                    <a:pt x="406400" y="203200"/>
                  </a:lnTo>
                  <a:lnTo>
                    <a:pt x="812800" y="203200"/>
                  </a:lnTo>
                  <a:lnTo>
                    <a:pt x="812800" y="295474"/>
                  </a:lnTo>
                  <a:lnTo>
                    <a:pt x="406400" y="295474"/>
                  </a:lnTo>
                  <a:lnTo>
                    <a:pt x="406400" y="498674"/>
                  </a:lnTo>
                  <a:lnTo>
                    <a:pt x="0" y="249337"/>
                  </a:lnTo>
                  <a:close/>
                </a:path>
              </a:pathLst>
            </a:custGeom>
            <a:solidFill>
              <a:srgbClr val="006D72"/>
            </a:solidFill>
          </p:spPr>
          <p:txBody>
            <a:bodyPr/>
            <a:lstStyle/>
            <a:p>
              <a:endParaRPr lang="es-MX"/>
            </a:p>
          </p:txBody>
        </p:sp>
        <p:sp>
          <p:nvSpPr>
            <p:cNvPr id="7" name="TextBox 7"/>
            <p:cNvSpPr txBox="1"/>
            <p:nvPr/>
          </p:nvSpPr>
          <p:spPr>
            <a:xfrm>
              <a:off x="101600" y="136525"/>
              <a:ext cx="711200" cy="158949"/>
            </a:xfrm>
            <a:prstGeom prst="rect">
              <a:avLst/>
            </a:prstGeom>
          </p:spPr>
          <p:txBody>
            <a:bodyPr lIns="50800" tIns="50800" rIns="50800" bIns="50800" rtlCol="0" anchor="ctr"/>
            <a:lstStyle/>
            <a:p>
              <a:pPr algn="ctr">
                <a:lnSpc>
                  <a:spcPts val="3624"/>
                </a:lnSpc>
              </a:pPr>
              <a:endParaRPr/>
            </a:p>
          </p:txBody>
        </p:sp>
      </p:grpSp>
      <p:sp>
        <p:nvSpPr>
          <p:cNvPr id="8" name="TextBox 8"/>
          <p:cNvSpPr txBox="1"/>
          <p:nvPr/>
        </p:nvSpPr>
        <p:spPr>
          <a:xfrm>
            <a:off x="7819405" y="7639050"/>
            <a:ext cx="7880738" cy="2190750"/>
          </a:xfrm>
          <a:prstGeom prst="rect">
            <a:avLst/>
          </a:prstGeom>
        </p:spPr>
        <p:txBody>
          <a:bodyPr lIns="0" tIns="0" rIns="0" bIns="0" rtlCol="0" anchor="t">
            <a:spAutoFit/>
          </a:bodyPr>
          <a:lstStyle/>
          <a:p>
            <a:pPr>
              <a:lnSpc>
                <a:spcPts val="4350"/>
              </a:lnSpc>
            </a:pPr>
            <a:r>
              <a:rPr lang="en-US" sz="3000" spc="282">
                <a:solidFill>
                  <a:srgbClr val="000000"/>
                </a:solidFill>
                <a:latin typeface="Glacial Indifference"/>
              </a:rPr>
              <a:t>Se terminan de ajustar los relojes con sus respectivos tiempos, str_time, y se acomoda su posición dentro del programa  </a:t>
            </a:r>
          </a:p>
        </p:txBody>
      </p:sp>
      <p:grpSp>
        <p:nvGrpSpPr>
          <p:cNvPr id="9" name="Group 9"/>
          <p:cNvGrpSpPr/>
          <p:nvPr/>
        </p:nvGrpSpPr>
        <p:grpSpPr>
          <a:xfrm>
            <a:off x="16189231" y="7715250"/>
            <a:ext cx="1012133" cy="1543050"/>
            <a:chOff x="0" y="0"/>
            <a:chExt cx="533140" cy="812800"/>
          </a:xfrm>
        </p:grpSpPr>
        <p:sp>
          <p:nvSpPr>
            <p:cNvPr id="10" name="Freeform 10"/>
            <p:cNvSpPr/>
            <p:nvPr/>
          </p:nvSpPr>
          <p:spPr>
            <a:xfrm>
              <a:off x="0" y="0"/>
              <a:ext cx="533140" cy="812800"/>
            </a:xfrm>
            <a:custGeom>
              <a:avLst/>
              <a:gdLst/>
              <a:ahLst/>
              <a:cxnLst/>
              <a:rect l="l" t="t" r="r" b="b"/>
              <a:pathLst>
                <a:path w="533140" h="812800">
                  <a:moveTo>
                    <a:pt x="266570" y="0"/>
                  </a:moveTo>
                  <a:lnTo>
                    <a:pt x="0" y="406400"/>
                  </a:lnTo>
                  <a:lnTo>
                    <a:pt x="203200" y="406400"/>
                  </a:lnTo>
                  <a:lnTo>
                    <a:pt x="203200" y="812800"/>
                  </a:lnTo>
                  <a:lnTo>
                    <a:pt x="329940" y="812800"/>
                  </a:lnTo>
                  <a:lnTo>
                    <a:pt x="329940" y="406400"/>
                  </a:lnTo>
                  <a:lnTo>
                    <a:pt x="533140" y="406400"/>
                  </a:lnTo>
                  <a:lnTo>
                    <a:pt x="266570" y="0"/>
                  </a:lnTo>
                  <a:close/>
                </a:path>
              </a:pathLst>
            </a:custGeom>
            <a:solidFill>
              <a:srgbClr val="006D72"/>
            </a:solidFill>
          </p:spPr>
          <p:txBody>
            <a:bodyPr/>
            <a:lstStyle/>
            <a:p>
              <a:endParaRPr lang="es-MX"/>
            </a:p>
          </p:txBody>
        </p:sp>
        <p:sp>
          <p:nvSpPr>
            <p:cNvPr id="11" name="TextBox 11"/>
            <p:cNvSpPr txBox="1"/>
            <p:nvPr/>
          </p:nvSpPr>
          <p:spPr>
            <a:xfrm>
              <a:off x="203200" y="34925"/>
              <a:ext cx="126740" cy="777875"/>
            </a:xfrm>
            <a:prstGeom prst="rect">
              <a:avLst/>
            </a:prstGeom>
          </p:spPr>
          <p:txBody>
            <a:bodyPr lIns="50800" tIns="50800" rIns="50800" bIns="50800" rtlCol="0" anchor="ctr"/>
            <a:lstStyle/>
            <a:p>
              <a:pPr algn="ctr">
                <a:lnSpc>
                  <a:spcPts val="3624"/>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27535"/>
            <a:ext cx="10012069" cy="5989538"/>
          </a:xfrm>
          <a:custGeom>
            <a:avLst/>
            <a:gdLst/>
            <a:ahLst/>
            <a:cxnLst/>
            <a:rect l="l" t="t" r="r" b="b"/>
            <a:pathLst>
              <a:path w="10012069" h="5989538">
                <a:moveTo>
                  <a:pt x="0" y="0"/>
                </a:moveTo>
                <a:lnTo>
                  <a:pt x="10012069" y="0"/>
                </a:lnTo>
                <a:lnTo>
                  <a:pt x="10012069" y="5989539"/>
                </a:lnTo>
                <a:lnTo>
                  <a:pt x="0" y="5989539"/>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1085034" y="2365911"/>
            <a:ext cx="5088287" cy="3911600"/>
          </a:xfrm>
          <a:prstGeom prst="rect">
            <a:avLst/>
          </a:prstGeom>
        </p:spPr>
        <p:txBody>
          <a:bodyPr lIns="0" tIns="0" rIns="0" bIns="0" rtlCol="0" anchor="t">
            <a:spAutoFit/>
          </a:bodyPr>
          <a:lstStyle/>
          <a:p>
            <a:pPr>
              <a:lnSpc>
                <a:spcPts val="4495"/>
              </a:lnSpc>
            </a:pPr>
            <a:r>
              <a:rPr lang="en-US" sz="3100" spc="291">
                <a:solidFill>
                  <a:srgbClr val="000000"/>
                </a:solidFill>
                <a:latin typeface="Glacial Indifference"/>
              </a:rPr>
              <a:t>Para acabar se le asigna el texto a los botones y al lo de velocidad de la luz, se limita a 60 fps y finalmente se ejecuta la simulación.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AutoShape 2"/>
          <p:cNvSpPr/>
          <p:nvPr/>
        </p:nvSpPr>
        <p:spPr>
          <a:xfrm>
            <a:off x="4940584" y="6465400"/>
            <a:ext cx="13347416" cy="0"/>
          </a:xfrm>
          <a:prstGeom prst="line">
            <a:avLst/>
          </a:prstGeom>
          <a:ln w="28575" cap="flat">
            <a:solidFill>
              <a:srgbClr val="FFFFFF"/>
            </a:solidFill>
            <a:prstDash val="solid"/>
            <a:headEnd type="oval" w="lg" len="lg"/>
            <a:tailEnd type="none" w="sm" len="sm"/>
          </a:ln>
        </p:spPr>
        <p:txBody>
          <a:bodyPr/>
          <a:lstStyle/>
          <a:p>
            <a:endParaRPr lang="es-MX"/>
          </a:p>
        </p:txBody>
      </p:sp>
      <p:sp>
        <p:nvSpPr>
          <p:cNvPr id="3" name="AutoShape 3"/>
          <p:cNvSpPr/>
          <p:nvPr/>
        </p:nvSpPr>
        <p:spPr>
          <a:xfrm>
            <a:off x="0" y="3285380"/>
            <a:ext cx="13347416" cy="0"/>
          </a:xfrm>
          <a:prstGeom prst="line">
            <a:avLst/>
          </a:prstGeom>
          <a:ln w="28575" cap="flat">
            <a:solidFill>
              <a:srgbClr val="FFFFFF"/>
            </a:solidFill>
            <a:prstDash val="solid"/>
            <a:headEnd type="none" w="sm" len="sm"/>
            <a:tailEnd type="oval" w="lg" len="lg"/>
          </a:ln>
        </p:spPr>
        <p:txBody>
          <a:bodyPr/>
          <a:lstStyle/>
          <a:p>
            <a:endParaRPr lang="es-MX"/>
          </a:p>
        </p:txBody>
      </p:sp>
      <p:sp>
        <p:nvSpPr>
          <p:cNvPr id="4" name="TextBox 4"/>
          <p:cNvSpPr txBox="1"/>
          <p:nvPr/>
        </p:nvSpPr>
        <p:spPr>
          <a:xfrm>
            <a:off x="2605815" y="4594225"/>
            <a:ext cx="12318716" cy="1174750"/>
          </a:xfrm>
          <a:prstGeom prst="rect">
            <a:avLst/>
          </a:prstGeom>
        </p:spPr>
        <p:txBody>
          <a:bodyPr lIns="0" tIns="0" rIns="0" bIns="0" rtlCol="0" anchor="t">
            <a:spAutoFit/>
          </a:bodyPr>
          <a:lstStyle/>
          <a:p>
            <a:pPr algn="l">
              <a:lnSpc>
                <a:spcPts val="9200"/>
              </a:lnSpc>
            </a:pPr>
            <a:r>
              <a:rPr lang="en-US" sz="8000" spc="344">
                <a:solidFill>
                  <a:srgbClr val="FFFFFF"/>
                </a:solidFill>
                <a:latin typeface="Oswald"/>
              </a:rPr>
              <a:t>RESULTADOS</a:t>
            </a:r>
          </a:p>
        </p:txBody>
      </p:sp>
      <p:sp>
        <p:nvSpPr>
          <p:cNvPr id="5" name="TextBox 5"/>
          <p:cNvSpPr txBox="1"/>
          <p:nvPr/>
        </p:nvSpPr>
        <p:spPr>
          <a:xfrm>
            <a:off x="442957" y="3854796"/>
            <a:ext cx="1728747" cy="2388794"/>
          </a:xfrm>
          <a:prstGeom prst="rect">
            <a:avLst/>
          </a:prstGeom>
        </p:spPr>
        <p:txBody>
          <a:bodyPr lIns="0" tIns="0" rIns="0" bIns="0" rtlCol="0" anchor="t">
            <a:spAutoFit/>
          </a:bodyPr>
          <a:lstStyle/>
          <a:p>
            <a:pPr algn="ctr">
              <a:lnSpc>
                <a:spcPts val="18616"/>
              </a:lnSpc>
            </a:pPr>
            <a:r>
              <a:rPr lang="en-US" sz="16188" spc="696">
                <a:solidFill>
                  <a:srgbClr val="FFFFFF"/>
                </a:solidFill>
                <a:latin typeface="Oswald"/>
              </a:rPr>
              <a:t>5</a:t>
            </a:r>
          </a:p>
        </p:txBody>
      </p:sp>
      <p:sp>
        <p:nvSpPr>
          <p:cNvPr id="6" name="AutoShape 6"/>
          <p:cNvSpPr/>
          <p:nvPr/>
        </p:nvSpPr>
        <p:spPr>
          <a:xfrm>
            <a:off x="1952130" y="5143500"/>
            <a:ext cx="439149" cy="0"/>
          </a:xfrm>
          <a:prstGeom prst="line">
            <a:avLst/>
          </a:prstGeom>
          <a:ln w="19050" cap="flat">
            <a:solidFill>
              <a:srgbClr val="FFFFFF"/>
            </a:solidFill>
            <a:prstDash val="solid"/>
            <a:headEnd type="none" w="sm" len="sm"/>
            <a:tailEnd type="none" w="sm" len="sm"/>
          </a:ln>
        </p:spPr>
        <p:txBody>
          <a:bodyPr/>
          <a:lstStyle/>
          <a:p>
            <a:endParaRPr lang="es-MX"/>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4" y="3276057"/>
            <a:ext cx="6113095" cy="52168"/>
          </a:xfrm>
          <a:prstGeom prst="line">
            <a:avLst/>
          </a:prstGeom>
          <a:ln w="9525" cap="flat">
            <a:solidFill>
              <a:srgbClr val="A6A6A6"/>
            </a:solidFill>
            <a:prstDash val="solid"/>
            <a:headEnd type="none" w="sm" len="sm"/>
            <a:tailEnd type="none" w="sm" len="sm"/>
          </a:ln>
        </p:spPr>
        <p:txBody>
          <a:bodyPr/>
          <a:lstStyle/>
          <a:p>
            <a:endParaRPr lang="es-MX"/>
          </a:p>
        </p:txBody>
      </p:sp>
      <p:sp>
        <p:nvSpPr>
          <p:cNvPr id="3" name="AutoShape 3"/>
          <p:cNvSpPr/>
          <p:nvPr/>
        </p:nvSpPr>
        <p:spPr>
          <a:xfrm rot="-5413360">
            <a:off x="4019815" y="5403951"/>
            <a:ext cx="4160972" cy="0"/>
          </a:xfrm>
          <a:prstGeom prst="line">
            <a:avLst/>
          </a:prstGeom>
          <a:ln w="9525" cap="flat">
            <a:solidFill>
              <a:srgbClr val="A6A6A6"/>
            </a:solidFill>
            <a:prstDash val="solid"/>
            <a:headEnd type="none" w="sm" len="sm"/>
            <a:tailEnd type="none" w="sm" len="sm"/>
          </a:ln>
        </p:spPr>
        <p:txBody>
          <a:bodyPr/>
          <a:lstStyle/>
          <a:p>
            <a:endParaRPr lang="es-MX"/>
          </a:p>
        </p:txBody>
      </p:sp>
      <p:grpSp>
        <p:nvGrpSpPr>
          <p:cNvPr id="4" name="Group 4"/>
          <p:cNvGrpSpPr/>
          <p:nvPr/>
        </p:nvGrpSpPr>
        <p:grpSpPr>
          <a:xfrm>
            <a:off x="27" y="696725"/>
            <a:ext cx="8060582" cy="2106503"/>
            <a:chOff x="0" y="0"/>
            <a:chExt cx="2122952" cy="554799"/>
          </a:xfrm>
        </p:grpSpPr>
        <p:sp>
          <p:nvSpPr>
            <p:cNvPr id="5" name="Freeform 5"/>
            <p:cNvSpPr/>
            <p:nvPr/>
          </p:nvSpPr>
          <p:spPr>
            <a:xfrm>
              <a:off x="0" y="0"/>
              <a:ext cx="2122952" cy="554799"/>
            </a:xfrm>
            <a:custGeom>
              <a:avLst/>
              <a:gdLst/>
              <a:ahLst/>
              <a:cxnLst/>
              <a:rect l="l" t="t" r="r" b="b"/>
              <a:pathLst>
                <a:path w="2122952" h="554799">
                  <a:moveTo>
                    <a:pt x="1919752" y="0"/>
                  </a:moveTo>
                  <a:lnTo>
                    <a:pt x="0" y="0"/>
                  </a:lnTo>
                  <a:lnTo>
                    <a:pt x="0" y="554799"/>
                  </a:lnTo>
                  <a:lnTo>
                    <a:pt x="1919752" y="554799"/>
                  </a:lnTo>
                  <a:lnTo>
                    <a:pt x="2122952" y="277400"/>
                  </a:lnTo>
                  <a:lnTo>
                    <a:pt x="1919752" y="0"/>
                  </a:lnTo>
                  <a:close/>
                </a:path>
              </a:pathLst>
            </a:custGeom>
            <a:solidFill>
              <a:srgbClr val="D9D9D9">
                <a:alpha val="36863"/>
              </a:srgbClr>
            </a:solidFill>
          </p:spPr>
          <p:txBody>
            <a:bodyPr/>
            <a:lstStyle/>
            <a:p>
              <a:endParaRPr lang="es-MX"/>
            </a:p>
          </p:txBody>
        </p:sp>
        <p:sp>
          <p:nvSpPr>
            <p:cNvPr id="6" name="TextBox 6"/>
            <p:cNvSpPr txBox="1"/>
            <p:nvPr/>
          </p:nvSpPr>
          <p:spPr>
            <a:xfrm>
              <a:off x="0" y="-66675"/>
              <a:ext cx="2008652" cy="621474"/>
            </a:xfrm>
            <a:prstGeom prst="rect">
              <a:avLst/>
            </a:prstGeom>
          </p:spPr>
          <p:txBody>
            <a:bodyPr lIns="50800" tIns="50800" rIns="50800" bIns="50800" rtlCol="0" anchor="ctr"/>
            <a:lstStyle/>
            <a:p>
              <a:pPr algn="ctr">
                <a:lnSpc>
                  <a:spcPts val="3624"/>
                </a:lnSpc>
              </a:pPr>
              <a:endParaRPr/>
            </a:p>
          </p:txBody>
        </p:sp>
      </p:grpSp>
      <p:sp>
        <p:nvSpPr>
          <p:cNvPr id="7" name="Freeform 7"/>
          <p:cNvSpPr/>
          <p:nvPr/>
        </p:nvSpPr>
        <p:spPr>
          <a:xfrm>
            <a:off x="5470376" y="336891"/>
            <a:ext cx="12817624" cy="9613218"/>
          </a:xfrm>
          <a:custGeom>
            <a:avLst/>
            <a:gdLst/>
            <a:ahLst/>
            <a:cxnLst/>
            <a:rect l="l" t="t" r="r" b="b"/>
            <a:pathLst>
              <a:path w="12817624" h="9613218">
                <a:moveTo>
                  <a:pt x="0" y="0"/>
                </a:moveTo>
                <a:lnTo>
                  <a:pt x="12817624" y="0"/>
                </a:lnTo>
                <a:lnTo>
                  <a:pt x="12817624" y="9613218"/>
                </a:lnTo>
                <a:lnTo>
                  <a:pt x="0" y="9613218"/>
                </a:lnTo>
                <a:lnTo>
                  <a:pt x="0" y="0"/>
                </a:lnTo>
                <a:close/>
              </a:path>
            </a:pathLst>
          </a:custGeom>
          <a:blipFill>
            <a:blip r:embed="rId2"/>
            <a:stretch>
              <a:fillRect/>
            </a:stretch>
          </a:blipFill>
        </p:spPr>
        <p:txBody>
          <a:bodyPr/>
          <a:lstStyle/>
          <a:p>
            <a:endParaRPr lang="es-MX"/>
          </a:p>
        </p:txBody>
      </p:sp>
      <p:sp>
        <p:nvSpPr>
          <p:cNvPr id="8" name="TextBox 8"/>
          <p:cNvSpPr txBox="1"/>
          <p:nvPr/>
        </p:nvSpPr>
        <p:spPr>
          <a:xfrm>
            <a:off x="1028700" y="1181651"/>
            <a:ext cx="13103867" cy="1174750"/>
          </a:xfrm>
          <a:prstGeom prst="rect">
            <a:avLst/>
          </a:prstGeom>
        </p:spPr>
        <p:txBody>
          <a:bodyPr lIns="0" tIns="0" rIns="0" bIns="0" rtlCol="0" anchor="t">
            <a:spAutoFit/>
          </a:bodyPr>
          <a:lstStyle/>
          <a:p>
            <a:pPr algn="l">
              <a:lnSpc>
                <a:spcPts val="9200"/>
              </a:lnSpc>
            </a:pPr>
            <a:r>
              <a:rPr lang="en-US" sz="8000">
                <a:solidFill>
                  <a:srgbClr val="132232"/>
                </a:solidFill>
                <a:latin typeface="Oswald"/>
              </a:rPr>
              <a:t>DATOS</a:t>
            </a:r>
          </a:p>
        </p:txBody>
      </p:sp>
      <p:sp>
        <p:nvSpPr>
          <p:cNvPr id="9" name="TextBox 9"/>
          <p:cNvSpPr txBox="1"/>
          <p:nvPr/>
        </p:nvSpPr>
        <p:spPr>
          <a:xfrm>
            <a:off x="298287" y="3694937"/>
            <a:ext cx="4938017" cy="1749425"/>
          </a:xfrm>
          <a:prstGeom prst="rect">
            <a:avLst/>
          </a:prstGeom>
        </p:spPr>
        <p:txBody>
          <a:bodyPr lIns="0" tIns="0" rIns="0" bIns="0" rtlCol="0" anchor="t">
            <a:spAutoFit/>
          </a:bodyPr>
          <a:lstStyle/>
          <a:p>
            <a:pPr algn="ctr">
              <a:lnSpc>
                <a:spcPts val="7000"/>
              </a:lnSpc>
            </a:pPr>
            <a:r>
              <a:rPr lang="en-US" sz="5000">
                <a:solidFill>
                  <a:srgbClr val="E22F17"/>
                </a:solidFill>
                <a:latin typeface="Canva Sans Bold"/>
              </a:rPr>
              <a:t>1er marco de referencia</a:t>
            </a:r>
          </a:p>
        </p:txBody>
      </p:sp>
      <p:sp>
        <p:nvSpPr>
          <p:cNvPr id="10" name="TextBox 10"/>
          <p:cNvSpPr txBox="1"/>
          <p:nvPr/>
        </p:nvSpPr>
        <p:spPr>
          <a:xfrm>
            <a:off x="298287" y="6787387"/>
            <a:ext cx="4938017" cy="1749425"/>
          </a:xfrm>
          <a:prstGeom prst="rect">
            <a:avLst/>
          </a:prstGeom>
        </p:spPr>
        <p:txBody>
          <a:bodyPr lIns="0" tIns="0" rIns="0" bIns="0" rtlCol="0" anchor="t">
            <a:spAutoFit/>
          </a:bodyPr>
          <a:lstStyle/>
          <a:p>
            <a:pPr algn="ctr">
              <a:lnSpc>
                <a:spcPts val="7000"/>
              </a:lnSpc>
            </a:pPr>
            <a:r>
              <a:rPr lang="en-US" sz="5000">
                <a:solidFill>
                  <a:srgbClr val="5E17EB"/>
                </a:solidFill>
                <a:latin typeface="Canva Sans Bold"/>
              </a:rPr>
              <a:t>2do marco de referencia</a:t>
            </a:r>
          </a:p>
        </p:txBody>
      </p:sp>
      <p:sp>
        <p:nvSpPr>
          <p:cNvPr id="11" name="AutoShape 11"/>
          <p:cNvSpPr/>
          <p:nvPr/>
        </p:nvSpPr>
        <p:spPr>
          <a:xfrm flipV="1">
            <a:off x="2767295" y="3332987"/>
            <a:ext cx="3345895" cy="466725"/>
          </a:xfrm>
          <a:prstGeom prst="line">
            <a:avLst/>
          </a:prstGeom>
          <a:ln w="38100" cap="flat">
            <a:solidFill>
              <a:srgbClr val="E22F17"/>
            </a:solidFill>
            <a:prstDash val="solid"/>
            <a:headEnd type="none" w="sm" len="sm"/>
            <a:tailEnd type="arrow" w="med" len="sm"/>
          </a:ln>
        </p:spPr>
        <p:txBody>
          <a:bodyPr/>
          <a:lstStyle/>
          <a:p>
            <a:endParaRPr lang="es-MX"/>
          </a:p>
        </p:txBody>
      </p:sp>
      <p:sp>
        <p:nvSpPr>
          <p:cNvPr id="12" name="AutoShape 12"/>
          <p:cNvSpPr/>
          <p:nvPr/>
        </p:nvSpPr>
        <p:spPr>
          <a:xfrm flipV="1">
            <a:off x="2764623" y="6406570"/>
            <a:ext cx="3345895" cy="466725"/>
          </a:xfrm>
          <a:prstGeom prst="line">
            <a:avLst/>
          </a:prstGeom>
          <a:ln w="38100" cap="flat">
            <a:solidFill>
              <a:srgbClr val="5E17EB"/>
            </a:solidFill>
            <a:prstDash val="solid"/>
            <a:headEnd type="none" w="sm" len="sm"/>
            <a:tailEnd type="arrow" w="med" len="sm"/>
          </a:ln>
        </p:spPr>
        <p:txBody>
          <a:bodyPr/>
          <a:lstStyle/>
          <a:p>
            <a:endParaRPr lang="es-MX"/>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grpSp>
        <p:nvGrpSpPr>
          <p:cNvPr id="2" name="Group 2"/>
          <p:cNvGrpSpPr/>
          <p:nvPr/>
        </p:nvGrpSpPr>
        <p:grpSpPr>
          <a:xfrm>
            <a:off x="2642058" y="3600450"/>
            <a:ext cx="13003883" cy="3086100"/>
            <a:chOff x="0" y="0"/>
            <a:chExt cx="3424891" cy="812800"/>
          </a:xfrm>
        </p:grpSpPr>
        <p:sp>
          <p:nvSpPr>
            <p:cNvPr id="3" name="Freeform 3"/>
            <p:cNvSpPr/>
            <p:nvPr/>
          </p:nvSpPr>
          <p:spPr>
            <a:xfrm>
              <a:off x="0" y="0"/>
              <a:ext cx="3424891" cy="812800"/>
            </a:xfrm>
            <a:custGeom>
              <a:avLst/>
              <a:gdLst/>
              <a:ahLst/>
              <a:cxnLst/>
              <a:rect l="l" t="t" r="r" b="b"/>
              <a:pathLst>
                <a:path w="3424891" h="812800">
                  <a:moveTo>
                    <a:pt x="0" y="0"/>
                  </a:moveTo>
                  <a:lnTo>
                    <a:pt x="3424891" y="0"/>
                  </a:lnTo>
                  <a:lnTo>
                    <a:pt x="3424891" y="812800"/>
                  </a:lnTo>
                  <a:lnTo>
                    <a:pt x="0" y="812800"/>
                  </a:lnTo>
                  <a:close/>
                </a:path>
              </a:pathLst>
            </a:custGeom>
            <a:solidFill>
              <a:srgbClr val="E22F17"/>
            </a:solidFill>
          </p:spPr>
          <p:txBody>
            <a:bodyPr/>
            <a:lstStyle/>
            <a:p>
              <a:endParaRPr lang="es-MX"/>
            </a:p>
          </p:txBody>
        </p:sp>
        <p:sp>
          <p:nvSpPr>
            <p:cNvPr id="4" name="TextBox 4"/>
            <p:cNvSpPr txBox="1"/>
            <p:nvPr/>
          </p:nvSpPr>
          <p:spPr>
            <a:xfrm>
              <a:off x="0" y="-66675"/>
              <a:ext cx="3424891" cy="879475"/>
            </a:xfrm>
            <a:prstGeom prst="rect">
              <a:avLst/>
            </a:prstGeom>
          </p:spPr>
          <p:txBody>
            <a:bodyPr lIns="50800" tIns="50800" rIns="50800" bIns="50800" rtlCol="0" anchor="ctr"/>
            <a:lstStyle/>
            <a:p>
              <a:pPr algn="ctr">
                <a:lnSpc>
                  <a:spcPts val="3624"/>
                </a:lnSpc>
              </a:pPr>
              <a:endParaRPr/>
            </a:p>
          </p:txBody>
        </p:sp>
      </p:grpSp>
      <p:sp>
        <p:nvSpPr>
          <p:cNvPr id="5" name="Freeform 5"/>
          <p:cNvSpPr/>
          <p:nvPr/>
        </p:nvSpPr>
        <p:spPr>
          <a:xfrm>
            <a:off x="11916739" y="4219518"/>
            <a:ext cx="4242654" cy="4242654"/>
          </a:xfrm>
          <a:custGeom>
            <a:avLst/>
            <a:gdLst/>
            <a:ahLst/>
            <a:cxnLst/>
            <a:rect l="l" t="t" r="r" b="b"/>
            <a:pathLst>
              <a:path w="4242654" h="4242654">
                <a:moveTo>
                  <a:pt x="0" y="0"/>
                </a:moveTo>
                <a:lnTo>
                  <a:pt x="4242654" y="0"/>
                </a:lnTo>
                <a:lnTo>
                  <a:pt x="4242654" y="4242654"/>
                </a:lnTo>
                <a:lnTo>
                  <a:pt x="0" y="4242654"/>
                </a:lnTo>
                <a:lnTo>
                  <a:pt x="0" y="0"/>
                </a:lnTo>
                <a:close/>
              </a:path>
            </a:pathLst>
          </a:custGeom>
          <a:blipFill>
            <a:blip r:embed="rId2"/>
            <a:stretch>
              <a:fillRect/>
            </a:stretch>
          </a:blipFill>
        </p:spPr>
        <p:txBody>
          <a:bodyPr/>
          <a:lstStyle/>
          <a:p>
            <a:endParaRPr lang="es-MX"/>
          </a:p>
        </p:txBody>
      </p:sp>
      <p:sp>
        <p:nvSpPr>
          <p:cNvPr id="6" name="TextBox 6"/>
          <p:cNvSpPr txBox="1"/>
          <p:nvPr/>
        </p:nvSpPr>
        <p:spPr>
          <a:xfrm>
            <a:off x="2642058" y="4274503"/>
            <a:ext cx="13003883"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Lorentz</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0"/>
            <a:ext cx="9144000" cy="4744866"/>
          </a:xfrm>
          <a:custGeom>
            <a:avLst/>
            <a:gdLst/>
            <a:ahLst/>
            <a:cxnLst/>
            <a:rect l="l" t="t" r="r" b="b"/>
            <a:pathLst>
              <a:path w="9144000" h="4744866">
                <a:moveTo>
                  <a:pt x="0" y="0"/>
                </a:moveTo>
                <a:lnTo>
                  <a:pt x="9144000" y="0"/>
                </a:lnTo>
                <a:lnTo>
                  <a:pt x="9144000" y="4744866"/>
                </a:lnTo>
                <a:lnTo>
                  <a:pt x="0" y="4744866"/>
                </a:lnTo>
                <a:lnTo>
                  <a:pt x="0" y="0"/>
                </a:lnTo>
                <a:close/>
              </a:path>
            </a:pathLst>
          </a:custGeom>
          <a:blipFill>
            <a:blip r:embed="rId2"/>
            <a:stretch>
              <a:fillRect/>
            </a:stretch>
          </a:blipFill>
        </p:spPr>
        <p:txBody>
          <a:bodyPr/>
          <a:lstStyle/>
          <a:p>
            <a:endParaRPr lang="es-MX"/>
          </a:p>
        </p:txBody>
      </p:sp>
      <p:grpSp>
        <p:nvGrpSpPr>
          <p:cNvPr id="3" name="Group 3"/>
          <p:cNvGrpSpPr/>
          <p:nvPr/>
        </p:nvGrpSpPr>
        <p:grpSpPr>
          <a:xfrm>
            <a:off x="0" y="0"/>
            <a:ext cx="4243439" cy="1108954"/>
            <a:chOff x="0" y="0"/>
            <a:chExt cx="2122952" cy="554799"/>
          </a:xfrm>
        </p:grpSpPr>
        <p:sp>
          <p:nvSpPr>
            <p:cNvPr id="4" name="Freeform 4"/>
            <p:cNvSpPr/>
            <p:nvPr/>
          </p:nvSpPr>
          <p:spPr>
            <a:xfrm>
              <a:off x="0" y="0"/>
              <a:ext cx="2122952" cy="554799"/>
            </a:xfrm>
            <a:custGeom>
              <a:avLst/>
              <a:gdLst/>
              <a:ahLst/>
              <a:cxnLst/>
              <a:rect l="l" t="t" r="r" b="b"/>
              <a:pathLst>
                <a:path w="2122952" h="554799">
                  <a:moveTo>
                    <a:pt x="1919752" y="0"/>
                  </a:moveTo>
                  <a:lnTo>
                    <a:pt x="0" y="0"/>
                  </a:lnTo>
                  <a:lnTo>
                    <a:pt x="0" y="554799"/>
                  </a:lnTo>
                  <a:lnTo>
                    <a:pt x="1919752" y="554799"/>
                  </a:lnTo>
                  <a:lnTo>
                    <a:pt x="2122952" y="277400"/>
                  </a:lnTo>
                  <a:lnTo>
                    <a:pt x="1919752" y="0"/>
                  </a:lnTo>
                  <a:close/>
                </a:path>
              </a:pathLst>
            </a:custGeom>
            <a:solidFill>
              <a:srgbClr val="D9D9D9">
                <a:alpha val="36863"/>
              </a:srgbClr>
            </a:solidFill>
          </p:spPr>
          <p:txBody>
            <a:bodyPr/>
            <a:lstStyle/>
            <a:p>
              <a:endParaRPr lang="es-MX"/>
            </a:p>
          </p:txBody>
        </p:sp>
        <p:sp>
          <p:nvSpPr>
            <p:cNvPr id="5" name="TextBox 5"/>
            <p:cNvSpPr txBox="1"/>
            <p:nvPr/>
          </p:nvSpPr>
          <p:spPr>
            <a:xfrm>
              <a:off x="0" y="-66675"/>
              <a:ext cx="2008652" cy="621474"/>
            </a:xfrm>
            <a:prstGeom prst="rect">
              <a:avLst/>
            </a:prstGeom>
          </p:spPr>
          <p:txBody>
            <a:bodyPr lIns="50800" tIns="50800" rIns="50800" bIns="50800" rtlCol="0" anchor="ctr"/>
            <a:lstStyle/>
            <a:p>
              <a:pPr algn="ctr">
                <a:lnSpc>
                  <a:spcPts val="3624"/>
                </a:lnSpc>
              </a:pPr>
              <a:endParaRPr/>
            </a:p>
          </p:txBody>
        </p:sp>
      </p:grpSp>
      <p:sp>
        <p:nvSpPr>
          <p:cNvPr id="6" name="Freeform 6"/>
          <p:cNvSpPr/>
          <p:nvPr/>
        </p:nvSpPr>
        <p:spPr>
          <a:xfrm>
            <a:off x="9155922" y="5542134"/>
            <a:ext cx="9132078" cy="4744866"/>
          </a:xfrm>
          <a:custGeom>
            <a:avLst/>
            <a:gdLst/>
            <a:ahLst/>
            <a:cxnLst/>
            <a:rect l="l" t="t" r="r" b="b"/>
            <a:pathLst>
              <a:path w="9132078" h="4744866">
                <a:moveTo>
                  <a:pt x="0" y="0"/>
                </a:moveTo>
                <a:lnTo>
                  <a:pt x="9132078" y="0"/>
                </a:lnTo>
                <a:lnTo>
                  <a:pt x="9132078" y="4744866"/>
                </a:lnTo>
                <a:lnTo>
                  <a:pt x="0" y="4744866"/>
                </a:lnTo>
                <a:lnTo>
                  <a:pt x="0" y="0"/>
                </a:lnTo>
                <a:close/>
              </a:path>
            </a:pathLst>
          </a:custGeom>
          <a:blipFill>
            <a:blip r:embed="rId3"/>
            <a:stretch>
              <a:fillRect/>
            </a:stretch>
          </a:blipFill>
        </p:spPr>
        <p:txBody>
          <a:bodyPr/>
          <a:lstStyle/>
          <a:p>
            <a:endParaRPr lang="es-MX"/>
          </a:p>
        </p:txBody>
      </p:sp>
      <p:sp>
        <p:nvSpPr>
          <p:cNvPr id="7" name="TextBox 7"/>
          <p:cNvSpPr txBox="1"/>
          <p:nvPr/>
        </p:nvSpPr>
        <p:spPr>
          <a:xfrm>
            <a:off x="541538" y="263804"/>
            <a:ext cx="6898442" cy="609922"/>
          </a:xfrm>
          <a:prstGeom prst="rect">
            <a:avLst/>
          </a:prstGeom>
        </p:spPr>
        <p:txBody>
          <a:bodyPr lIns="0" tIns="0" rIns="0" bIns="0" rtlCol="0" anchor="t">
            <a:spAutoFit/>
          </a:bodyPr>
          <a:lstStyle/>
          <a:p>
            <a:pPr algn="l">
              <a:lnSpc>
                <a:spcPts val="4843"/>
              </a:lnSpc>
            </a:pPr>
            <a:r>
              <a:rPr lang="en-US" sz="4211">
                <a:solidFill>
                  <a:srgbClr val="132232"/>
                </a:solidFill>
                <a:latin typeface="Oswald"/>
              </a:rPr>
              <a:t>1ER MARCO</a:t>
            </a:r>
          </a:p>
        </p:txBody>
      </p:sp>
      <p:sp>
        <p:nvSpPr>
          <p:cNvPr id="8" name="TextBox 8"/>
          <p:cNvSpPr txBox="1"/>
          <p:nvPr/>
        </p:nvSpPr>
        <p:spPr>
          <a:xfrm>
            <a:off x="0" y="1591287"/>
            <a:ext cx="8986217" cy="35807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132232"/>
                </a:solidFill>
                <a:latin typeface="Canva Sans"/>
              </a:rPr>
              <a:t>Este ejemplifica la contracción del espacio y tiempo en base a las ecuaciones de Lorentz que dependen de la velocidad de una manera visual no realista, simplemente con el objetivo de entenderlo.</a:t>
            </a:r>
          </a:p>
        </p:txBody>
      </p:sp>
      <p:sp>
        <p:nvSpPr>
          <p:cNvPr id="9" name="AutoShape 9"/>
          <p:cNvSpPr/>
          <p:nvPr/>
        </p:nvSpPr>
        <p:spPr>
          <a:xfrm>
            <a:off x="13716000" y="2372433"/>
            <a:ext cx="5961" cy="3169701"/>
          </a:xfrm>
          <a:prstGeom prst="line">
            <a:avLst/>
          </a:prstGeom>
          <a:ln w="38100" cap="flat">
            <a:solidFill>
              <a:srgbClr val="E7191F"/>
            </a:solidFill>
            <a:prstDash val="solid"/>
            <a:headEnd type="none" w="sm" len="sm"/>
            <a:tailEnd type="arrow" w="med" len="sm"/>
          </a:ln>
        </p:spPr>
        <p:txBody>
          <a:bodyPr/>
          <a:lstStyle/>
          <a:p>
            <a:endParaRPr lang="es-MX"/>
          </a:p>
        </p:txBody>
      </p:sp>
      <p:sp>
        <p:nvSpPr>
          <p:cNvPr id="10" name="TextBox 10"/>
          <p:cNvSpPr txBox="1"/>
          <p:nvPr/>
        </p:nvSpPr>
        <p:spPr>
          <a:xfrm>
            <a:off x="0" y="6988578"/>
            <a:ext cx="8986217" cy="178054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132232"/>
                </a:solidFill>
                <a:latin typeface="Canva Sans"/>
              </a:rPr>
              <a:t>Los relojes son realmente la misma persona viendo pasar el cohete, por lo que este es nuestro sistema inercial.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6830832"/>
          </a:xfrm>
          <a:custGeom>
            <a:avLst/>
            <a:gdLst/>
            <a:ahLst/>
            <a:cxnLst/>
            <a:rect l="l" t="t" r="r" b="b"/>
            <a:pathLst>
              <a:path w="18288000" h="6830832">
                <a:moveTo>
                  <a:pt x="0" y="0"/>
                </a:moveTo>
                <a:lnTo>
                  <a:pt x="18288000" y="0"/>
                </a:lnTo>
                <a:lnTo>
                  <a:pt x="18288000" y="6830832"/>
                </a:lnTo>
                <a:lnTo>
                  <a:pt x="0" y="6830832"/>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0" y="7072010"/>
            <a:ext cx="4508174" cy="2985453"/>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Las flechas rojas son el reloj “A” que tienen las personas dentro del cohete </a:t>
            </a:r>
          </a:p>
        </p:txBody>
      </p:sp>
      <p:sp>
        <p:nvSpPr>
          <p:cNvPr id="4" name="TextBox 4"/>
          <p:cNvSpPr txBox="1"/>
          <p:nvPr/>
        </p:nvSpPr>
        <p:spPr>
          <a:xfrm>
            <a:off x="5249545" y="7072010"/>
            <a:ext cx="5198466" cy="2985453"/>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La flecha amarilla es el reloj del sistema inercial, aunque podemos tomar cualquier pilar.</a:t>
            </a:r>
          </a:p>
        </p:txBody>
      </p:sp>
      <p:sp>
        <p:nvSpPr>
          <p:cNvPr id="5" name="TextBox 5"/>
          <p:cNvSpPr txBox="1"/>
          <p:nvPr/>
        </p:nvSpPr>
        <p:spPr>
          <a:xfrm>
            <a:off x="10702706" y="7072010"/>
            <a:ext cx="7266011" cy="29806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La flecha negra apunta a la velocidad a la que el cohete se mueve con respecto al sistema inercial en comparación con la velocidad de la luz.</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6830832"/>
          </a:xfrm>
          <a:custGeom>
            <a:avLst/>
            <a:gdLst/>
            <a:ahLst/>
            <a:cxnLst/>
            <a:rect l="l" t="t" r="r" b="b"/>
            <a:pathLst>
              <a:path w="18288000" h="6830832">
                <a:moveTo>
                  <a:pt x="0" y="0"/>
                </a:moveTo>
                <a:lnTo>
                  <a:pt x="18288000" y="0"/>
                </a:lnTo>
                <a:lnTo>
                  <a:pt x="18288000" y="6830832"/>
                </a:lnTo>
                <a:lnTo>
                  <a:pt x="0" y="6830832"/>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0" y="8073072"/>
            <a:ext cx="17797456" cy="1185228"/>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Por lo que teniendo en cuenta la velocidad podemos comprobar que la dilatación del tiempo para un observador inercial es correcta, aumenta un factor gamma.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43439" cy="1108954"/>
            <a:chOff x="0" y="0"/>
            <a:chExt cx="2122952" cy="554799"/>
          </a:xfrm>
        </p:grpSpPr>
        <p:sp>
          <p:nvSpPr>
            <p:cNvPr id="3" name="Freeform 3"/>
            <p:cNvSpPr/>
            <p:nvPr/>
          </p:nvSpPr>
          <p:spPr>
            <a:xfrm>
              <a:off x="0" y="0"/>
              <a:ext cx="2122952" cy="554799"/>
            </a:xfrm>
            <a:custGeom>
              <a:avLst/>
              <a:gdLst/>
              <a:ahLst/>
              <a:cxnLst/>
              <a:rect l="l" t="t" r="r" b="b"/>
              <a:pathLst>
                <a:path w="2122952" h="554799">
                  <a:moveTo>
                    <a:pt x="1919752" y="0"/>
                  </a:moveTo>
                  <a:lnTo>
                    <a:pt x="0" y="0"/>
                  </a:lnTo>
                  <a:lnTo>
                    <a:pt x="0" y="554799"/>
                  </a:lnTo>
                  <a:lnTo>
                    <a:pt x="1919752" y="554799"/>
                  </a:lnTo>
                  <a:lnTo>
                    <a:pt x="2122952" y="277400"/>
                  </a:lnTo>
                  <a:lnTo>
                    <a:pt x="1919752" y="0"/>
                  </a:lnTo>
                  <a:close/>
                </a:path>
              </a:pathLst>
            </a:custGeom>
            <a:solidFill>
              <a:srgbClr val="D9D9D9">
                <a:alpha val="36863"/>
              </a:srgbClr>
            </a:solidFill>
          </p:spPr>
          <p:txBody>
            <a:bodyPr/>
            <a:lstStyle/>
            <a:p>
              <a:endParaRPr lang="es-MX"/>
            </a:p>
          </p:txBody>
        </p:sp>
        <p:sp>
          <p:nvSpPr>
            <p:cNvPr id="4" name="TextBox 4"/>
            <p:cNvSpPr txBox="1"/>
            <p:nvPr/>
          </p:nvSpPr>
          <p:spPr>
            <a:xfrm>
              <a:off x="0" y="-66675"/>
              <a:ext cx="2008652" cy="621474"/>
            </a:xfrm>
            <a:prstGeom prst="rect">
              <a:avLst/>
            </a:prstGeom>
          </p:spPr>
          <p:txBody>
            <a:bodyPr lIns="50800" tIns="50800" rIns="50800" bIns="50800" rtlCol="0" anchor="ctr"/>
            <a:lstStyle/>
            <a:p>
              <a:pPr algn="ctr">
                <a:lnSpc>
                  <a:spcPts val="3624"/>
                </a:lnSpc>
              </a:pPr>
              <a:endParaRPr/>
            </a:p>
          </p:txBody>
        </p:sp>
      </p:grpSp>
      <p:sp>
        <p:nvSpPr>
          <p:cNvPr id="5" name="AutoShape 5"/>
          <p:cNvSpPr/>
          <p:nvPr/>
        </p:nvSpPr>
        <p:spPr>
          <a:xfrm flipH="1">
            <a:off x="13701412" y="4156796"/>
            <a:ext cx="14588" cy="1801069"/>
          </a:xfrm>
          <a:prstGeom prst="line">
            <a:avLst/>
          </a:prstGeom>
          <a:ln w="38100" cap="flat">
            <a:solidFill>
              <a:srgbClr val="E7191F"/>
            </a:solidFill>
            <a:prstDash val="solid"/>
            <a:headEnd type="none" w="sm" len="sm"/>
            <a:tailEnd type="arrow" w="med" len="sm"/>
          </a:ln>
        </p:spPr>
        <p:txBody>
          <a:bodyPr/>
          <a:lstStyle/>
          <a:p>
            <a:endParaRPr lang="es-MX"/>
          </a:p>
        </p:txBody>
      </p:sp>
      <p:sp>
        <p:nvSpPr>
          <p:cNvPr id="6" name="Freeform 6"/>
          <p:cNvSpPr/>
          <p:nvPr/>
        </p:nvSpPr>
        <p:spPr>
          <a:xfrm>
            <a:off x="9144000" y="0"/>
            <a:ext cx="9144000" cy="4156796"/>
          </a:xfrm>
          <a:custGeom>
            <a:avLst/>
            <a:gdLst/>
            <a:ahLst/>
            <a:cxnLst/>
            <a:rect l="l" t="t" r="r" b="b"/>
            <a:pathLst>
              <a:path w="9144000" h="4156796">
                <a:moveTo>
                  <a:pt x="0" y="0"/>
                </a:moveTo>
                <a:lnTo>
                  <a:pt x="9144000" y="0"/>
                </a:lnTo>
                <a:lnTo>
                  <a:pt x="9144000" y="4156796"/>
                </a:lnTo>
                <a:lnTo>
                  <a:pt x="0" y="4156796"/>
                </a:lnTo>
                <a:lnTo>
                  <a:pt x="0" y="0"/>
                </a:lnTo>
                <a:close/>
              </a:path>
            </a:pathLst>
          </a:custGeom>
          <a:blipFill>
            <a:blip r:embed="rId2"/>
            <a:stretch>
              <a:fillRect l="-11425" r="-7325"/>
            </a:stretch>
          </a:blipFill>
        </p:spPr>
        <p:txBody>
          <a:bodyPr/>
          <a:lstStyle/>
          <a:p>
            <a:endParaRPr lang="es-MX"/>
          </a:p>
        </p:txBody>
      </p:sp>
      <p:sp>
        <p:nvSpPr>
          <p:cNvPr id="7" name="Freeform 7"/>
          <p:cNvSpPr/>
          <p:nvPr/>
        </p:nvSpPr>
        <p:spPr>
          <a:xfrm>
            <a:off x="9129412" y="6132720"/>
            <a:ext cx="9144000" cy="4156796"/>
          </a:xfrm>
          <a:custGeom>
            <a:avLst/>
            <a:gdLst/>
            <a:ahLst/>
            <a:cxnLst/>
            <a:rect l="l" t="t" r="r" b="b"/>
            <a:pathLst>
              <a:path w="9144000" h="4156796">
                <a:moveTo>
                  <a:pt x="0" y="0"/>
                </a:moveTo>
                <a:lnTo>
                  <a:pt x="9144000" y="0"/>
                </a:lnTo>
                <a:lnTo>
                  <a:pt x="9144000" y="4156796"/>
                </a:lnTo>
                <a:lnTo>
                  <a:pt x="0" y="4156796"/>
                </a:lnTo>
                <a:lnTo>
                  <a:pt x="0" y="0"/>
                </a:lnTo>
                <a:close/>
              </a:path>
            </a:pathLst>
          </a:custGeom>
          <a:blipFill>
            <a:blip r:embed="rId3"/>
            <a:stretch>
              <a:fillRect l="-8730" r="-8730"/>
            </a:stretch>
          </a:blipFill>
        </p:spPr>
        <p:txBody>
          <a:bodyPr/>
          <a:lstStyle/>
          <a:p>
            <a:endParaRPr lang="es-MX"/>
          </a:p>
        </p:txBody>
      </p:sp>
      <p:sp>
        <p:nvSpPr>
          <p:cNvPr id="8" name="TextBox 8"/>
          <p:cNvSpPr txBox="1"/>
          <p:nvPr/>
        </p:nvSpPr>
        <p:spPr>
          <a:xfrm>
            <a:off x="541538" y="263804"/>
            <a:ext cx="6898442" cy="609922"/>
          </a:xfrm>
          <a:prstGeom prst="rect">
            <a:avLst/>
          </a:prstGeom>
        </p:spPr>
        <p:txBody>
          <a:bodyPr lIns="0" tIns="0" rIns="0" bIns="0" rtlCol="0" anchor="t">
            <a:spAutoFit/>
          </a:bodyPr>
          <a:lstStyle/>
          <a:p>
            <a:pPr algn="l">
              <a:lnSpc>
                <a:spcPts val="4843"/>
              </a:lnSpc>
            </a:pPr>
            <a:r>
              <a:rPr lang="en-US" sz="4211">
                <a:solidFill>
                  <a:srgbClr val="132232"/>
                </a:solidFill>
                <a:latin typeface="Oswald"/>
              </a:rPr>
              <a:t>2DO MARCO</a:t>
            </a:r>
          </a:p>
        </p:txBody>
      </p:sp>
      <p:sp>
        <p:nvSpPr>
          <p:cNvPr id="9" name="TextBox 9"/>
          <p:cNvSpPr txBox="1"/>
          <p:nvPr/>
        </p:nvSpPr>
        <p:spPr>
          <a:xfrm>
            <a:off x="0" y="1591287"/>
            <a:ext cx="8986217" cy="3585528"/>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132232"/>
                </a:solidFill>
                <a:latin typeface="Canva Sans"/>
              </a:rPr>
              <a:t>Este ejemplifica la contracción del espacio en base a las ecuaciones de Lorentz que dependen de la velocidad de una manera visual no realista, siplemente con el objetivo de entenderlo.</a:t>
            </a:r>
          </a:p>
        </p:txBody>
      </p:sp>
      <p:sp>
        <p:nvSpPr>
          <p:cNvPr id="10" name="TextBox 10"/>
          <p:cNvSpPr txBox="1"/>
          <p:nvPr/>
        </p:nvSpPr>
        <p:spPr>
          <a:xfrm>
            <a:off x="0" y="5891190"/>
            <a:ext cx="8986217" cy="2385378"/>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132232"/>
                </a:solidFill>
                <a:latin typeface="Canva Sans"/>
              </a:rPr>
              <a:t>El sistema inercial ahora es el cohete, razón por la que si imaginamos a personas igualmente distanciadas notaremos que están ahora mas juntas.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4949281"/>
          </a:xfrm>
          <a:custGeom>
            <a:avLst/>
            <a:gdLst/>
            <a:ahLst/>
            <a:cxnLst/>
            <a:rect l="l" t="t" r="r" b="b"/>
            <a:pathLst>
              <a:path w="18288000" h="4949281">
                <a:moveTo>
                  <a:pt x="0" y="0"/>
                </a:moveTo>
                <a:lnTo>
                  <a:pt x="18288000" y="0"/>
                </a:lnTo>
                <a:lnTo>
                  <a:pt x="18288000" y="4949281"/>
                </a:lnTo>
                <a:lnTo>
                  <a:pt x="0" y="4949281"/>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0" y="5771145"/>
            <a:ext cx="5046330" cy="3585528"/>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Las flechas rojas son el reloj “A” que tienen las personas dentro del cohete, ahora el sistema inersial </a:t>
            </a:r>
          </a:p>
        </p:txBody>
      </p:sp>
      <p:sp>
        <p:nvSpPr>
          <p:cNvPr id="4" name="TextBox 4"/>
          <p:cNvSpPr txBox="1"/>
          <p:nvPr/>
        </p:nvSpPr>
        <p:spPr>
          <a:xfrm>
            <a:off x="6427263" y="5771145"/>
            <a:ext cx="4508174" cy="3585528"/>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Los relojes en la flecha morada podemos imaginarlos como personas con un reloj diferente .</a:t>
            </a:r>
          </a:p>
        </p:txBody>
      </p:sp>
      <p:sp>
        <p:nvSpPr>
          <p:cNvPr id="5" name="TextBox 5"/>
          <p:cNvSpPr txBox="1"/>
          <p:nvPr/>
        </p:nvSpPr>
        <p:spPr>
          <a:xfrm>
            <a:off x="12373578" y="5615063"/>
            <a:ext cx="5645344" cy="2985453"/>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La flecha negra apunta a la velocidad a la que el cohete se mueve con respecto al sistema inercial.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79284"/>
            <a:chOff x="0" y="0"/>
            <a:chExt cx="4816593" cy="863680"/>
          </a:xfrm>
        </p:grpSpPr>
        <p:sp>
          <p:nvSpPr>
            <p:cNvPr id="3" name="Freeform 3"/>
            <p:cNvSpPr/>
            <p:nvPr/>
          </p:nvSpPr>
          <p:spPr>
            <a:xfrm>
              <a:off x="0" y="0"/>
              <a:ext cx="4816592" cy="863680"/>
            </a:xfrm>
            <a:custGeom>
              <a:avLst/>
              <a:gdLst/>
              <a:ahLst/>
              <a:cxnLst/>
              <a:rect l="l" t="t" r="r" b="b"/>
              <a:pathLst>
                <a:path w="4816592" h="863680">
                  <a:moveTo>
                    <a:pt x="0" y="0"/>
                  </a:moveTo>
                  <a:lnTo>
                    <a:pt x="4816592" y="0"/>
                  </a:lnTo>
                  <a:lnTo>
                    <a:pt x="4816592" y="863680"/>
                  </a:lnTo>
                  <a:lnTo>
                    <a:pt x="0" y="863680"/>
                  </a:lnTo>
                  <a:close/>
                </a:path>
              </a:pathLst>
            </a:custGeom>
            <a:solidFill>
              <a:srgbClr val="132232"/>
            </a:solidFill>
          </p:spPr>
          <p:txBody>
            <a:bodyPr/>
            <a:lstStyle/>
            <a:p>
              <a:endParaRPr lang="es-MX"/>
            </a:p>
          </p:txBody>
        </p:sp>
        <p:sp>
          <p:nvSpPr>
            <p:cNvPr id="4" name="TextBox 4"/>
            <p:cNvSpPr txBox="1"/>
            <p:nvPr/>
          </p:nvSpPr>
          <p:spPr>
            <a:xfrm>
              <a:off x="0" y="-66675"/>
              <a:ext cx="4816593" cy="930355"/>
            </a:xfrm>
            <a:prstGeom prst="rect">
              <a:avLst/>
            </a:prstGeom>
          </p:spPr>
          <p:txBody>
            <a:bodyPr lIns="50800" tIns="50800" rIns="50800" bIns="50800" rtlCol="0" anchor="ctr"/>
            <a:lstStyle/>
            <a:p>
              <a:pPr algn="ctr">
                <a:lnSpc>
                  <a:spcPts val="3624"/>
                </a:lnSpc>
              </a:pPr>
              <a:endParaRPr/>
            </a:p>
          </p:txBody>
        </p:sp>
      </p:grpSp>
      <p:sp>
        <p:nvSpPr>
          <p:cNvPr id="5" name="AutoShape 5"/>
          <p:cNvSpPr/>
          <p:nvPr/>
        </p:nvSpPr>
        <p:spPr>
          <a:xfrm flipV="1">
            <a:off x="0" y="5824406"/>
            <a:ext cx="2236424" cy="27435"/>
          </a:xfrm>
          <a:prstGeom prst="line">
            <a:avLst/>
          </a:prstGeom>
          <a:ln w="9525" cap="flat">
            <a:solidFill>
              <a:srgbClr val="132232"/>
            </a:solidFill>
            <a:prstDash val="solid"/>
            <a:headEnd type="none" w="sm" len="sm"/>
            <a:tailEnd type="none" w="sm" len="sm"/>
          </a:ln>
        </p:spPr>
        <p:txBody>
          <a:bodyPr/>
          <a:lstStyle/>
          <a:p>
            <a:endParaRPr lang="es-MX"/>
          </a:p>
        </p:txBody>
      </p:sp>
      <p:grpSp>
        <p:nvGrpSpPr>
          <p:cNvPr id="6" name="Group 6"/>
          <p:cNvGrpSpPr/>
          <p:nvPr/>
        </p:nvGrpSpPr>
        <p:grpSpPr>
          <a:xfrm>
            <a:off x="2236424" y="5605469"/>
            <a:ext cx="437873" cy="43787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2232"/>
            </a:solidFill>
          </p:spPr>
          <p:txBody>
            <a:bodyPr/>
            <a:lstStyle/>
            <a:p>
              <a:endParaRPr lang="es-MX"/>
            </a:p>
          </p:txBody>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624"/>
                </a:lnSpc>
              </a:pPr>
              <a:endParaRPr/>
            </a:p>
          </p:txBody>
        </p:sp>
      </p:grpSp>
      <p:sp>
        <p:nvSpPr>
          <p:cNvPr id="9" name="Freeform 9"/>
          <p:cNvSpPr/>
          <p:nvPr/>
        </p:nvSpPr>
        <p:spPr>
          <a:xfrm>
            <a:off x="2136296" y="4757647"/>
            <a:ext cx="638127" cy="638127"/>
          </a:xfrm>
          <a:custGeom>
            <a:avLst/>
            <a:gdLst/>
            <a:ahLst/>
            <a:cxnLst/>
            <a:rect l="l" t="t" r="r" b="b"/>
            <a:pathLst>
              <a:path w="638127" h="638127">
                <a:moveTo>
                  <a:pt x="0" y="0"/>
                </a:moveTo>
                <a:lnTo>
                  <a:pt x="638127" y="0"/>
                </a:lnTo>
                <a:lnTo>
                  <a:pt x="638127" y="638127"/>
                </a:lnTo>
                <a:lnTo>
                  <a:pt x="0" y="638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10" name="TextBox 10"/>
          <p:cNvSpPr txBox="1"/>
          <p:nvPr/>
        </p:nvSpPr>
        <p:spPr>
          <a:xfrm>
            <a:off x="3289762" y="4172436"/>
            <a:ext cx="14634744" cy="5222621"/>
          </a:xfrm>
          <a:prstGeom prst="rect">
            <a:avLst/>
          </a:prstGeom>
        </p:spPr>
        <p:txBody>
          <a:bodyPr lIns="0" tIns="0" rIns="0" bIns="0" rtlCol="0" anchor="t">
            <a:spAutoFit/>
          </a:bodyPr>
          <a:lstStyle/>
          <a:p>
            <a:pPr marL="0" lvl="0" indent="0" algn="just">
              <a:lnSpc>
                <a:spcPts val="4191"/>
              </a:lnSpc>
              <a:spcBef>
                <a:spcPct val="0"/>
              </a:spcBef>
            </a:pPr>
            <a:r>
              <a:rPr lang="en-US" sz="3199" spc="63">
                <a:solidFill>
                  <a:srgbClr val="000000"/>
                </a:solidFill>
                <a:latin typeface="Montserrat"/>
              </a:rPr>
              <a:t>Surge de la necesidad de superar las barreras de comprensión en torno a la teoría de la relatividad especial en el ámbito educativo. A pesar de su importancia en la física moderna, los conceptos relativistas a menudo resultan difíciles de abordar para los estudiantes. La falta de recursos visuales y prácticos que representen de manera efectiva las ecuaciones de Lorentz y la dilatación temporal contribuye a esta dificultad. Por lo tanto, el problema radica en cómo hacer que estos conceptos sean accesibles y visuales, de manera que los estudiantes puedan comprenderlos de manera más clara.</a:t>
            </a:r>
          </a:p>
        </p:txBody>
      </p:sp>
      <p:sp>
        <p:nvSpPr>
          <p:cNvPr id="11" name="TextBox 11"/>
          <p:cNvSpPr txBox="1"/>
          <p:nvPr/>
        </p:nvSpPr>
        <p:spPr>
          <a:xfrm>
            <a:off x="1028700" y="1066763"/>
            <a:ext cx="15603798" cy="1174750"/>
          </a:xfrm>
          <a:prstGeom prst="rect">
            <a:avLst/>
          </a:prstGeom>
        </p:spPr>
        <p:txBody>
          <a:bodyPr lIns="0" tIns="0" rIns="0" bIns="0" rtlCol="0" anchor="t">
            <a:spAutoFit/>
          </a:bodyPr>
          <a:lstStyle/>
          <a:p>
            <a:pPr algn="r">
              <a:lnSpc>
                <a:spcPts val="9200"/>
              </a:lnSpc>
            </a:pPr>
            <a:r>
              <a:rPr lang="en-US" sz="8000">
                <a:solidFill>
                  <a:srgbClr val="FFFFFF"/>
                </a:solidFill>
                <a:latin typeface="Oswald"/>
              </a:rPr>
              <a:t>PROBLEMÁTICA / MOTIVACIÓN</a:t>
            </a:r>
          </a:p>
        </p:txBody>
      </p:sp>
      <p:sp>
        <p:nvSpPr>
          <p:cNvPr id="12" name="TextBox 12"/>
          <p:cNvSpPr txBox="1"/>
          <p:nvPr/>
        </p:nvSpPr>
        <p:spPr>
          <a:xfrm>
            <a:off x="1135833" y="770645"/>
            <a:ext cx="615632" cy="1566544"/>
          </a:xfrm>
          <a:prstGeom prst="rect">
            <a:avLst/>
          </a:prstGeom>
        </p:spPr>
        <p:txBody>
          <a:bodyPr lIns="0" tIns="0" rIns="0" bIns="0" rtlCol="0" anchor="t">
            <a:spAutoFit/>
          </a:bodyPr>
          <a:lstStyle/>
          <a:p>
            <a:pPr algn="ctr">
              <a:lnSpc>
                <a:spcPts val="12880"/>
              </a:lnSpc>
            </a:pPr>
            <a:r>
              <a:rPr lang="en-US" sz="9200">
                <a:solidFill>
                  <a:srgbClr val="D9D9D9"/>
                </a:solidFill>
                <a:latin typeface="Canva Sans Bold"/>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4949281"/>
          </a:xfrm>
          <a:custGeom>
            <a:avLst/>
            <a:gdLst/>
            <a:ahLst/>
            <a:cxnLst/>
            <a:rect l="l" t="t" r="r" b="b"/>
            <a:pathLst>
              <a:path w="18288000" h="4949281">
                <a:moveTo>
                  <a:pt x="0" y="0"/>
                </a:moveTo>
                <a:lnTo>
                  <a:pt x="18288000" y="0"/>
                </a:lnTo>
                <a:lnTo>
                  <a:pt x="18288000" y="4949281"/>
                </a:lnTo>
                <a:lnTo>
                  <a:pt x="0" y="4949281"/>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0" y="5771145"/>
            <a:ext cx="18288000" cy="3585528"/>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rPr>
              <a:t>Por lo que, de la misma manera  podemos comprobar la dilatación del tiempo, ahora  el sistema inercial es el cohete y veremos que el tiempo fuera de este es mayor, podemos imaginar que la persona con el reloj morado es el gemelo que se quedo en la tierra, mientras que el gemelo dentro de la nave con su propio reloj contará su propio tiempo, y este será menor por que el es el que ha cambiado de marco de referencia a uno en moviento, mas no el que se quedo en la tierra.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06257" cy="10287000"/>
            <a:chOff x="0" y="0"/>
            <a:chExt cx="1818932" cy="2709333"/>
          </a:xfrm>
        </p:grpSpPr>
        <p:sp>
          <p:nvSpPr>
            <p:cNvPr id="3" name="Freeform 3"/>
            <p:cNvSpPr/>
            <p:nvPr/>
          </p:nvSpPr>
          <p:spPr>
            <a:xfrm>
              <a:off x="0" y="0"/>
              <a:ext cx="1818932" cy="2709333"/>
            </a:xfrm>
            <a:custGeom>
              <a:avLst/>
              <a:gdLst/>
              <a:ahLst/>
              <a:cxnLst/>
              <a:rect l="l" t="t" r="r" b="b"/>
              <a:pathLst>
                <a:path w="1818932" h="2709333">
                  <a:moveTo>
                    <a:pt x="0" y="0"/>
                  </a:moveTo>
                  <a:lnTo>
                    <a:pt x="1818932" y="0"/>
                  </a:lnTo>
                  <a:lnTo>
                    <a:pt x="1818932" y="2709333"/>
                  </a:lnTo>
                  <a:lnTo>
                    <a:pt x="0" y="2709333"/>
                  </a:lnTo>
                  <a:close/>
                </a:path>
              </a:pathLst>
            </a:custGeom>
            <a:solidFill>
              <a:srgbClr val="132232"/>
            </a:solidFill>
          </p:spPr>
          <p:txBody>
            <a:bodyPr/>
            <a:lstStyle/>
            <a:p>
              <a:endParaRPr lang="es-MX"/>
            </a:p>
          </p:txBody>
        </p:sp>
        <p:sp>
          <p:nvSpPr>
            <p:cNvPr id="4" name="TextBox 4"/>
            <p:cNvSpPr txBox="1"/>
            <p:nvPr/>
          </p:nvSpPr>
          <p:spPr>
            <a:xfrm>
              <a:off x="0" y="-66675"/>
              <a:ext cx="1818932" cy="2776008"/>
            </a:xfrm>
            <a:prstGeom prst="rect">
              <a:avLst/>
            </a:prstGeom>
          </p:spPr>
          <p:txBody>
            <a:bodyPr lIns="50800" tIns="50800" rIns="50800" bIns="50800" rtlCol="0" anchor="ctr"/>
            <a:lstStyle/>
            <a:p>
              <a:pPr algn="ctr">
                <a:lnSpc>
                  <a:spcPts val="3624"/>
                </a:lnSpc>
              </a:pPr>
              <a:endParaRPr/>
            </a:p>
          </p:txBody>
        </p:sp>
      </p:grpSp>
      <p:sp>
        <p:nvSpPr>
          <p:cNvPr id="5" name="TextBox 5"/>
          <p:cNvSpPr txBox="1"/>
          <p:nvPr/>
        </p:nvSpPr>
        <p:spPr>
          <a:xfrm>
            <a:off x="524238" y="4643747"/>
            <a:ext cx="5857780" cy="1075311"/>
          </a:xfrm>
          <a:prstGeom prst="rect">
            <a:avLst/>
          </a:prstGeom>
        </p:spPr>
        <p:txBody>
          <a:bodyPr lIns="0" tIns="0" rIns="0" bIns="0" rtlCol="0" anchor="t">
            <a:spAutoFit/>
          </a:bodyPr>
          <a:lstStyle/>
          <a:p>
            <a:pPr algn="ctr">
              <a:lnSpc>
                <a:spcPts val="8441"/>
              </a:lnSpc>
            </a:pPr>
            <a:r>
              <a:rPr lang="en-US" sz="7340">
                <a:solidFill>
                  <a:srgbClr val="FFFFFF"/>
                </a:solidFill>
                <a:latin typeface="Oswald"/>
              </a:rPr>
              <a:t>CONCLUSIONES</a:t>
            </a:r>
          </a:p>
        </p:txBody>
      </p:sp>
      <p:sp>
        <p:nvSpPr>
          <p:cNvPr id="6" name="AutoShape 6"/>
          <p:cNvSpPr/>
          <p:nvPr/>
        </p:nvSpPr>
        <p:spPr>
          <a:xfrm rot="-5398408">
            <a:off x="2758522" y="5138735"/>
            <a:ext cx="10287001" cy="0"/>
          </a:xfrm>
          <a:prstGeom prst="line">
            <a:avLst/>
          </a:prstGeom>
          <a:ln w="9525" cap="flat">
            <a:solidFill>
              <a:srgbClr val="000000"/>
            </a:solidFill>
            <a:prstDash val="solid"/>
            <a:headEnd type="none" w="sm" len="sm"/>
            <a:tailEnd type="none" w="sm" len="sm"/>
          </a:ln>
        </p:spPr>
        <p:txBody>
          <a:bodyPr/>
          <a:lstStyle/>
          <a:p>
            <a:endParaRPr lang="es-MX"/>
          </a:p>
        </p:txBody>
      </p:sp>
      <p:grpSp>
        <p:nvGrpSpPr>
          <p:cNvPr id="7" name="Group 7"/>
          <p:cNvGrpSpPr/>
          <p:nvPr/>
        </p:nvGrpSpPr>
        <p:grpSpPr>
          <a:xfrm>
            <a:off x="7547722" y="1653944"/>
            <a:ext cx="722889" cy="72288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s-MX"/>
            </a:p>
          </p:txBody>
        </p:sp>
        <p:sp>
          <p:nvSpPr>
            <p:cNvPr id="9" name="TextBox 9"/>
            <p:cNvSpPr txBox="1"/>
            <p:nvPr/>
          </p:nvSpPr>
          <p:spPr>
            <a:xfrm>
              <a:off x="76200" y="9525"/>
              <a:ext cx="660400" cy="727075"/>
            </a:xfrm>
            <a:prstGeom prst="rect">
              <a:avLst/>
            </a:prstGeom>
          </p:spPr>
          <p:txBody>
            <a:bodyPr lIns="50800" tIns="50800" rIns="50800" bIns="50800" rtlCol="0" anchor="ctr"/>
            <a:lstStyle/>
            <a:p>
              <a:pPr algn="ctr">
                <a:lnSpc>
                  <a:spcPts val="3624"/>
                </a:lnSpc>
              </a:pPr>
              <a:r>
                <a:rPr lang="en-US" sz="2499" spc="234">
                  <a:solidFill>
                    <a:srgbClr val="FFFFFF"/>
                  </a:solidFill>
                  <a:latin typeface="Glacial Indifference Bold"/>
                </a:rPr>
                <a:t>.</a:t>
              </a:r>
            </a:p>
          </p:txBody>
        </p:sp>
      </p:grpSp>
      <p:sp>
        <p:nvSpPr>
          <p:cNvPr id="10" name="TextBox 10"/>
          <p:cNvSpPr txBox="1"/>
          <p:nvPr/>
        </p:nvSpPr>
        <p:spPr>
          <a:xfrm>
            <a:off x="8573802" y="1807224"/>
            <a:ext cx="8685498" cy="5137830"/>
          </a:xfrm>
          <a:prstGeom prst="rect">
            <a:avLst/>
          </a:prstGeom>
        </p:spPr>
        <p:txBody>
          <a:bodyPr lIns="0" tIns="0" rIns="0" bIns="0" rtlCol="0" anchor="t">
            <a:spAutoFit/>
          </a:bodyPr>
          <a:lstStyle/>
          <a:p>
            <a:pPr>
              <a:lnSpc>
                <a:spcPts val="4104"/>
              </a:lnSpc>
            </a:pPr>
            <a:r>
              <a:rPr lang="en-US" sz="3133" spc="62">
                <a:solidFill>
                  <a:srgbClr val="000000"/>
                </a:solidFill>
                <a:latin typeface="Montserrat"/>
              </a:rPr>
              <a:t>Una vez hecho el proyecto hemos llegado a la conclusión que la simulación si tiene la capacidad de dar un mejor entendimiento de las transformaciones de Lorentz, puede ser usada con la finalidad de explicar de mejor manera este tema y a su vez se una herramienta de manipulación con el objetivo de despertar la curiosidad de los estudiantes.</a:t>
            </a:r>
          </a:p>
        </p:txBody>
      </p:sp>
      <p:sp>
        <p:nvSpPr>
          <p:cNvPr id="11" name="TextBox 11"/>
          <p:cNvSpPr txBox="1"/>
          <p:nvPr/>
        </p:nvSpPr>
        <p:spPr>
          <a:xfrm>
            <a:off x="3074351" y="1331545"/>
            <a:ext cx="757555" cy="1566544"/>
          </a:xfrm>
          <a:prstGeom prst="rect">
            <a:avLst/>
          </a:prstGeom>
        </p:spPr>
        <p:txBody>
          <a:bodyPr lIns="0" tIns="0" rIns="0" bIns="0" rtlCol="0" anchor="t">
            <a:spAutoFit/>
          </a:bodyPr>
          <a:lstStyle/>
          <a:p>
            <a:pPr algn="ctr">
              <a:lnSpc>
                <a:spcPts val="12880"/>
              </a:lnSpc>
            </a:pPr>
            <a:r>
              <a:rPr lang="en-US" sz="9200">
                <a:solidFill>
                  <a:srgbClr val="D9D9D9"/>
                </a:solidFill>
                <a:latin typeface="Canva Sans Bold"/>
              </a:rPr>
              <a:t>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Freeform 2"/>
          <p:cNvSpPr/>
          <p:nvPr/>
        </p:nvSpPr>
        <p:spPr>
          <a:xfrm>
            <a:off x="1028700" y="1756249"/>
            <a:ext cx="3822006" cy="3812451"/>
          </a:xfrm>
          <a:custGeom>
            <a:avLst/>
            <a:gdLst/>
            <a:ahLst/>
            <a:cxnLst/>
            <a:rect l="l" t="t" r="r" b="b"/>
            <a:pathLst>
              <a:path w="3822006" h="3812451">
                <a:moveTo>
                  <a:pt x="0" y="0"/>
                </a:moveTo>
                <a:lnTo>
                  <a:pt x="3822006" y="0"/>
                </a:lnTo>
                <a:lnTo>
                  <a:pt x="3822006" y="3812450"/>
                </a:lnTo>
                <a:lnTo>
                  <a:pt x="0" y="3812450"/>
                </a:lnTo>
                <a:lnTo>
                  <a:pt x="0" y="0"/>
                </a:lnTo>
                <a:close/>
              </a:path>
            </a:pathLst>
          </a:custGeom>
          <a:blipFill>
            <a:blip r:embed="rId2"/>
            <a:stretch>
              <a:fillRect/>
            </a:stretch>
          </a:blipFill>
        </p:spPr>
        <p:txBody>
          <a:bodyPr/>
          <a:lstStyle/>
          <a:p>
            <a:endParaRPr lang="es-MX"/>
          </a:p>
        </p:txBody>
      </p:sp>
      <p:grpSp>
        <p:nvGrpSpPr>
          <p:cNvPr id="3" name="Group 3"/>
          <p:cNvGrpSpPr/>
          <p:nvPr/>
        </p:nvGrpSpPr>
        <p:grpSpPr>
          <a:xfrm>
            <a:off x="1028700" y="5734790"/>
            <a:ext cx="10732976" cy="3991535"/>
            <a:chOff x="0" y="0"/>
            <a:chExt cx="14310634" cy="5322047"/>
          </a:xfrm>
        </p:grpSpPr>
        <p:sp>
          <p:nvSpPr>
            <p:cNvPr id="4" name="TextBox 4"/>
            <p:cNvSpPr txBox="1"/>
            <p:nvPr/>
          </p:nvSpPr>
          <p:spPr>
            <a:xfrm>
              <a:off x="0" y="-85725"/>
              <a:ext cx="12918651" cy="713535"/>
            </a:xfrm>
            <a:prstGeom prst="rect">
              <a:avLst/>
            </a:prstGeom>
          </p:spPr>
          <p:txBody>
            <a:bodyPr lIns="0" tIns="0" rIns="0" bIns="0" rtlCol="0" anchor="t">
              <a:spAutoFit/>
            </a:bodyPr>
            <a:lstStyle/>
            <a:p>
              <a:pPr algn="l">
                <a:lnSpc>
                  <a:spcPts val="4517"/>
                </a:lnSpc>
              </a:pPr>
              <a:r>
                <a:rPr lang="en-US" sz="3115" spc="292">
                  <a:solidFill>
                    <a:srgbClr val="FFFFFF"/>
                  </a:solidFill>
                  <a:latin typeface="Glacial Indifference"/>
                </a:rPr>
                <a:t>REFERENCIAS</a:t>
              </a:r>
            </a:p>
          </p:txBody>
        </p:sp>
        <p:sp>
          <p:nvSpPr>
            <p:cNvPr id="5" name="TextBox 5"/>
            <p:cNvSpPr txBox="1"/>
            <p:nvPr/>
          </p:nvSpPr>
          <p:spPr>
            <a:xfrm>
              <a:off x="0" y="929823"/>
              <a:ext cx="14310634" cy="4392224"/>
            </a:xfrm>
            <a:prstGeom prst="rect">
              <a:avLst/>
            </a:prstGeom>
          </p:spPr>
          <p:txBody>
            <a:bodyPr lIns="0" tIns="0" rIns="0" bIns="0" rtlCol="0" anchor="t">
              <a:spAutoFit/>
            </a:bodyPr>
            <a:lstStyle/>
            <a:p>
              <a:pPr marL="538124" lvl="1" indent="-269062">
                <a:lnSpc>
                  <a:spcPts val="3265"/>
                </a:lnSpc>
                <a:buFont typeface="Arial"/>
                <a:buChar char="•"/>
              </a:pPr>
              <a:r>
                <a:rPr lang="en-US" sz="2492" spc="49">
                  <a:solidFill>
                    <a:srgbClr val="FFFFFF"/>
                  </a:solidFill>
                  <a:latin typeface="Montserrat"/>
                </a:rPr>
                <a:t>Beiser, A. (2003). Concepts of modern physics.</a:t>
              </a:r>
            </a:p>
            <a:p>
              <a:pPr marL="538124" lvl="1" indent="-269062">
                <a:lnSpc>
                  <a:spcPts val="3265"/>
                </a:lnSpc>
                <a:buFont typeface="Arial"/>
                <a:buChar char="•"/>
              </a:pPr>
              <a:r>
                <a:rPr lang="en-US" sz="2492" spc="49">
                  <a:solidFill>
                    <a:srgbClr val="FFFFFF"/>
                  </a:solidFill>
                  <a:latin typeface="Montserrat"/>
                </a:rPr>
                <a:t>Acosta, V., Cowan, C. L., &amp; Graham, B. J. (1975). Curso de física moderna.</a:t>
              </a:r>
            </a:p>
            <a:p>
              <a:pPr marL="538124" lvl="1" indent="-269062">
                <a:lnSpc>
                  <a:spcPts val="3265"/>
                </a:lnSpc>
                <a:buFont typeface="Arial"/>
                <a:buChar char="•"/>
              </a:pPr>
              <a:r>
                <a:rPr lang="en-US" sz="2492" spc="49">
                  <a:solidFill>
                    <a:srgbClr val="FFFFFF"/>
                  </a:solidFill>
                  <a:latin typeface="Montserrat"/>
                </a:rPr>
                <a:t>McGugan, W. (2007). Beginning game development with Python and Pygame: from novice to professional. Apress.</a:t>
              </a:r>
            </a:p>
            <a:p>
              <a:pPr marL="538124" lvl="1" indent="-269062">
                <a:lnSpc>
                  <a:spcPts val="3265"/>
                </a:lnSpc>
                <a:buFont typeface="Arial"/>
                <a:buChar char="•"/>
              </a:pPr>
              <a:r>
                <a:rPr lang="en-US" sz="2492" spc="49">
                  <a:solidFill>
                    <a:srgbClr val="FFFFFF"/>
                  </a:solidFill>
                  <a:latin typeface="Montserrat"/>
                </a:rPr>
                <a:t>Kelly, S., &amp; Kelly, S. (2016). Basic introduction to pygame. Python, PyGame and Raspberry Pi Game Development, 59-65.</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906257" cy="10287000"/>
            <a:chOff x="0" y="0"/>
            <a:chExt cx="1818932" cy="2709333"/>
          </a:xfrm>
        </p:grpSpPr>
        <p:sp>
          <p:nvSpPr>
            <p:cNvPr id="3" name="Freeform 3"/>
            <p:cNvSpPr/>
            <p:nvPr/>
          </p:nvSpPr>
          <p:spPr>
            <a:xfrm>
              <a:off x="0" y="0"/>
              <a:ext cx="1818932" cy="2709333"/>
            </a:xfrm>
            <a:custGeom>
              <a:avLst/>
              <a:gdLst/>
              <a:ahLst/>
              <a:cxnLst/>
              <a:rect l="l" t="t" r="r" b="b"/>
              <a:pathLst>
                <a:path w="1818932" h="2709333">
                  <a:moveTo>
                    <a:pt x="0" y="0"/>
                  </a:moveTo>
                  <a:lnTo>
                    <a:pt x="1818932" y="0"/>
                  </a:lnTo>
                  <a:lnTo>
                    <a:pt x="1818932" y="2709333"/>
                  </a:lnTo>
                  <a:lnTo>
                    <a:pt x="0" y="2709333"/>
                  </a:lnTo>
                  <a:close/>
                </a:path>
              </a:pathLst>
            </a:custGeom>
            <a:solidFill>
              <a:srgbClr val="132232"/>
            </a:solidFill>
          </p:spPr>
          <p:txBody>
            <a:bodyPr/>
            <a:lstStyle/>
            <a:p>
              <a:endParaRPr lang="es-MX"/>
            </a:p>
          </p:txBody>
        </p:sp>
        <p:sp>
          <p:nvSpPr>
            <p:cNvPr id="4" name="TextBox 4"/>
            <p:cNvSpPr txBox="1"/>
            <p:nvPr/>
          </p:nvSpPr>
          <p:spPr>
            <a:xfrm>
              <a:off x="0" y="-66675"/>
              <a:ext cx="1818932" cy="2776008"/>
            </a:xfrm>
            <a:prstGeom prst="rect">
              <a:avLst/>
            </a:prstGeom>
          </p:spPr>
          <p:txBody>
            <a:bodyPr lIns="50800" tIns="50800" rIns="50800" bIns="50800" rtlCol="0" anchor="ctr"/>
            <a:lstStyle/>
            <a:p>
              <a:pPr algn="ctr">
                <a:lnSpc>
                  <a:spcPts val="3624"/>
                </a:lnSpc>
              </a:pPr>
              <a:endParaRPr/>
            </a:p>
          </p:txBody>
        </p:sp>
      </p:grpSp>
      <p:sp>
        <p:nvSpPr>
          <p:cNvPr id="5" name="TextBox 5"/>
          <p:cNvSpPr txBox="1"/>
          <p:nvPr/>
        </p:nvSpPr>
        <p:spPr>
          <a:xfrm>
            <a:off x="524238" y="4653469"/>
            <a:ext cx="5857780" cy="1075311"/>
          </a:xfrm>
          <a:prstGeom prst="rect">
            <a:avLst/>
          </a:prstGeom>
        </p:spPr>
        <p:txBody>
          <a:bodyPr lIns="0" tIns="0" rIns="0" bIns="0" rtlCol="0" anchor="t">
            <a:spAutoFit/>
          </a:bodyPr>
          <a:lstStyle/>
          <a:p>
            <a:pPr algn="ctr">
              <a:lnSpc>
                <a:spcPts val="8441"/>
              </a:lnSpc>
            </a:pPr>
            <a:r>
              <a:rPr lang="en-US" sz="7340">
                <a:solidFill>
                  <a:srgbClr val="FFFFFF"/>
                </a:solidFill>
                <a:latin typeface="Oswald"/>
              </a:rPr>
              <a:t> OBJETIVOS</a:t>
            </a:r>
          </a:p>
        </p:txBody>
      </p:sp>
      <p:sp>
        <p:nvSpPr>
          <p:cNvPr id="6" name="AutoShape 6"/>
          <p:cNvSpPr/>
          <p:nvPr/>
        </p:nvSpPr>
        <p:spPr>
          <a:xfrm>
            <a:off x="6906257" y="5143500"/>
            <a:ext cx="11381751" cy="23812"/>
          </a:xfrm>
          <a:prstGeom prst="line">
            <a:avLst/>
          </a:prstGeom>
          <a:ln w="9525" cap="flat">
            <a:solidFill>
              <a:srgbClr val="A6A6A6"/>
            </a:solidFill>
            <a:prstDash val="solid"/>
            <a:headEnd type="none" w="sm" len="sm"/>
            <a:tailEnd type="none" w="sm" len="sm"/>
          </a:ln>
        </p:spPr>
        <p:txBody>
          <a:bodyPr/>
          <a:lstStyle/>
          <a:p>
            <a:endParaRPr lang="es-MX"/>
          </a:p>
        </p:txBody>
      </p:sp>
      <p:grpSp>
        <p:nvGrpSpPr>
          <p:cNvPr id="7" name="Group 7"/>
          <p:cNvGrpSpPr/>
          <p:nvPr/>
        </p:nvGrpSpPr>
        <p:grpSpPr>
          <a:xfrm>
            <a:off x="7186830" y="426835"/>
            <a:ext cx="10320396" cy="4340428"/>
            <a:chOff x="0" y="0"/>
            <a:chExt cx="13760528" cy="5787237"/>
          </a:xfrm>
        </p:grpSpPr>
        <p:sp>
          <p:nvSpPr>
            <p:cNvPr id="8" name="TextBox 8"/>
            <p:cNvSpPr txBox="1"/>
            <p:nvPr/>
          </p:nvSpPr>
          <p:spPr>
            <a:xfrm>
              <a:off x="0" y="19050"/>
              <a:ext cx="13760528" cy="988483"/>
            </a:xfrm>
            <a:prstGeom prst="rect">
              <a:avLst/>
            </a:prstGeom>
          </p:spPr>
          <p:txBody>
            <a:bodyPr lIns="0" tIns="0" rIns="0" bIns="0" rtlCol="0" anchor="t">
              <a:spAutoFit/>
            </a:bodyPr>
            <a:lstStyle/>
            <a:p>
              <a:pPr algn="l">
                <a:lnSpc>
                  <a:spcPts val="5750"/>
                </a:lnSpc>
              </a:pPr>
              <a:r>
                <a:rPr lang="en-US" sz="5000">
                  <a:solidFill>
                    <a:srgbClr val="000000"/>
                  </a:solidFill>
                  <a:latin typeface="Oswald"/>
                </a:rPr>
                <a:t>1</a:t>
              </a:r>
            </a:p>
          </p:txBody>
        </p:sp>
        <p:sp>
          <p:nvSpPr>
            <p:cNvPr id="9" name="TextBox 9"/>
            <p:cNvSpPr txBox="1"/>
            <p:nvPr/>
          </p:nvSpPr>
          <p:spPr>
            <a:xfrm>
              <a:off x="0" y="1718597"/>
              <a:ext cx="13760528" cy="4068639"/>
            </a:xfrm>
            <a:prstGeom prst="rect">
              <a:avLst/>
            </a:prstGeom>
          </p:spPr>
          <p:txBody>
            <a:bodyPr lIns="0" tIns="0" rIns="0" bIns="0" rtlCol="0" anchor="t">
              <a:spAutoFit/>
            </a:bodyPr>
            <a:lstStyle/>
            <a:p>
              <a:pPr algn="just">
                <a:lnSpc>
                  <a:spcPts val="3469"/>
                </a:lnSpc>
              </a:pPr>
              <a:r>
                <a:rPr lang="en-US" sz="2648" spc="52">
                  <a:solidFill>
                    <a:srgbClr val="000000"/>
                  </a:solidFill>
                  <a:latin typeface="Montserrat"/>
                </a:rPr>
                <a:t>Una simulación que sea capaz de demostrar visualmente como el movimiento con respecto a un observador inercial de un objeto dilata el tiempo, La dilatación del espacio que genera de igual manera que un observador inercial vea otro objeto(sistema inercial en movimiento) de una manera más estirada o corta debido de hecho a su movimiento</a:t>
              </a:r>
            </a:p>
          </p:txBody>
        </p:sp>
      </p:grpSp>
      <p:grpSp>
        <p:nvGrpSpPr>
          <p:cNvPr id="10" name="Group 10"/>
          <p:cNvGrpSpPr/>
          <p:nvPr/>
        </p:nvGrpSpPr>
        <p:grpSpPr>
          <a:xfrm>
            <a:off x="7434757" y="5543550"/>
            <a:ext cx="4624350" cy="1857450"/>
            <a:chOff x="0" y="0"/>
            <a:chExt cx="6165800" cy="2476600"/>
          </a:xfrm>
        </p:grpSpPr>
        <p:sp>
          <p:nvSpPr>
            <p:cNvPr id="11" name="TextBox 11"/>
            <p:cNvSpPr txBox="1"/>
            <p:nvPr/>
          </p:nvSpPr>
          <p:spPr>
            <a:xfrm>
              <a:off x="0" y="19050"/>
              <a:ext cx="6165800" cy="988483"/>
            </a:xfrm>
            <a:prstGeom prst="rect">
              <a:avLst/>
            </a:prstGeom>
          </p:spPr>
          <p:txBody>
            <a:bodyPr lIns="0" tIns="0" rIns="0" bIns="0" rtlCol="0" anchor="t">
              <a:spAutoFit/>
            </a:bodyPr>
            <a:lstStyle/>
            <a:p>
              <a:pPr algn="l">
                <a:lnSpc>
                  <a:spcPts val="5750"/>
                </a:lnSpc>
              </a:pPr>
              <a:r>
                <a:rPr lang="en-US" sz="5000">
                  <a:solidFill>
                    <a:srgbClr val="000000"/>
                  </a:solidFill>
                  <a:latin typeface="Oswald"/>
                </a:rPr>
                <a:t>2</a:t>
              </a:r>
            </a:p>
          </p:txBody>
        </p:sp>
        <p:sp>
          <p:nvSpPr>
            <p:cNvPr id="12" name="TextBox 12"/>
            <p:cNvSpPr txBox="1"/>
            <p:nvPr/>
          </p:nvSpPr>
          <p:spPr>
            <a:xfrm>
              <a:off x="0" y="1728122"/>
              <a:ext cx="6165800" cy="748478"/>
            </a:xfrm>
            <a:prstGeom prst="rect">
              <a:avLst/>
            </a:prstGeom>
          </p:spPr>
          <p:txBody>
            <a:bodyPr lIns="0" tIns="0" rIns="0" bIns="0" rtlCol="0" anchor="t">
              <a:spAutoFit/>
            </a:bodyPr>
            <a:lstStyle/>
            <a:p>
              <a:pPr algn="just">
                <a:lnSpc>
                  <a:spcPts val="2290"/>
                </a:lnSpc>
              </a:pPr>
              <a:endParaRPr/>
            </a:p>
            <a:p>
              <a:pPr algn="just">
                <a:lnSpc>
                  <a:spcPts val="2290"/>
                </a:lnSpc>
              </a:pPr>
              <a:endParaRPr/>
            </a:p>
          </p:txBody>
        </p:sp>
      </p:grpSp>
      <p:sp>
        <p:nvSpPr>
          <p:cNvPr id="13" name="TextBox 13"/>
          <p:cNvSpPr txBox="1"/>
          <p:nvPr/>
        </p:nvSpPr>
        <p:spPr>
          <a:xfrm>
            <a:off x="7186830" y="6934835"/>
            <a:ext cx="10320396" cy="1856740"/>
          </a:xfrm>
          <a:prstGeom prst="rect">
            <a:avLst/>
          </a:prstGeom>
        </p:spPr>
        <p:txBody>
          <a:bodyPr lIns="0" tIns="0" rIns="0" bIns="0" rtlCol="0" anchor="t">
            <a:spAutoFit/>
          </a:bodyPr>
          <a:lstStyle/>
          <a:p>
            <a:pPr algn="just">
              <a:lnSpc>
                <a:spcPts val="3709"/>
              </a:lnSpc>
            </a:pPr>
            <a:r>
              <a:rPr lang="en-US" sz="2649">
                <a:solidFill>
                  <a:srgbClr val="000000"/>
                </a:solidFill>
                <a:latin typeface="Montserrat"/>
              </a:rPr>
              <a:t>Desarrollar animaciones visuales que ilustren la contracción de longitudes y la dilatación temporal a medida que los objetos se aproximan a la velocidad de la luz, ayudando a la comprensión de conceptos abstractos de manera intuitiva.</a:t>
            </a:r>
          </a:p>
        </p:txBody>
      </p:sp>
      <p:sp>
        <p:nvSpPr>
          <p:cNvPr id="14" name="TextBox 14"/>
          <p:cNvSpPr txBox="1"/>
          <p:nvPr/>
        </p:nvSpPr>
        <p:spPr>
          <a:xfrm>
            <a:off x="3127691" y="1331545"/>
            <a:ext cx="650875" cy="1566544"/>
          </a:xfrm>
          <a:prstGeom prst="rect">
            <a:avLst/>
          </a:prstGeom>
        </p:spPr>
        <p:txBody>
          <a:bodyPr lIns="0" tIns="0" rIns="0" bIns="0" rtlCol="0" anchor="t">
            <a:spAutoFit/>
          </a:bodyPr>
          <a:lstStyle/>
          <a:p>
            <a:pPr algn="ctr">
              <a:lnSpc>
                <a:spcPts val="12880"/>
              </a:lnSpc>
            </a:pPr>
            <a:r>
              <a:rPr lang="en-US" sz="9200">
                <a:solidFill>
                  <a:srgbClr val="D9D9D9"/>
                </a:solidFill>
                <a:latin typeface="Canva Sans Bold"/>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AutoShape 2"/>
          <p:cNvSpPr/>
          <p:nvPr/>
        </p:nvSpPr>
        <p:spPr>
          <a:xfrm>
            <a:off x="4940584" y="6465400"/>
            <a:ext cx="13347416" cy="0"/>
          </a:xfrm>
          <a:prstGeom prst="line">
            <a:avLst/>
          </a:prstGeom>
          <a:ln w="28575" cap="flat">
            <a:solidFill>
              <a:srgbClr val="FFFFFF"/>
            </a:solidFill>
            <a:prstDash val="solid"/>
            <a:headEnd type="oval" w="lg" len="lg"/>
            <a:tailEnd type="none" w="sm" len="sm"/>
          </a:ln>
        </p:spPr>
        <p:txBody>
          <a:bodyPr/>
          <a:lstStyle/>
          <a:p>
            <a:endParaRPr lang="es-MX"/>
          </a:p>
        </p:txBody>
      </p:sp>
      <p:sp>
        <p:nvSpPr>
          <p:cNvPr id="3" name="AutoShape 3"/>
          <p:cNvSpPr/>
          <p:nvPr/>
        </p:nvSpPr>
        <p:spPr>
          <a:xfrm>
            <a:off x="0" y="3285380"/>
            <a:ext cx="13347416" cy="0"/>
          </a:xfrm>
          <a:prstGeom prst="line">
            <a:avLst/>
          </a:prstGeom>
          <a:ln w="28575" cap="flat">
            <a:solidFill>
              <a:srgbClr val="FFFFFF"/>
            </a:solidFill>
            <a:prstDash val="solid"/>
            <a:headEnd type="none" w="sm" len="sm"/>
            <a:tailEnd type="oval" w="lg" len="lg"/>
          </a:ln>
        </p:spPr>
        <p:txBody>
          <a:bodyPr/>
          <a:lstStyle/>
          <a:p>
            <a:endParaRPr lang="es-MX"/>
          </a:p>
        </p:txBody>
      </p:sp>
      <p:sp>
        <p:nvSpPr>
          <p:cNvPr id="4" name="TextBox 4"/>
          <p:cNvSpPr txBox="1"/>
          <p:nvPr/>
        </p:nvSpPr>
        <p:spPr>
          <a:xfrm>
            <a:off x="2717953" y="4575175"/>
            <a:ext cx="12318716" cy="1174750"/>
          </a:xfrm>
          <a:prstGeom prst="rect">
            <a:avLst/>
          </a:prstGeom>
        </p:spPr>
        <p:txBody>
          <a:bodyPr lIns="0" tIns="0" rIns="0" bIns="0" rtlCol="0" anchor="t">
            <a:spAutoFit/>
          </a:bodyPr>
          <a:lstStyle/>
          <a:p>
            <a:pPr algn="l">
              <a:lnSpc>
                <a:spcPts val="9200"/>
              </a:lnSpc>
            </a:pPr>
            <a:r>
              <a:rPr lang="en-US" sz="8000" spc="344">
                <a:solidFill>
                  <a:srgbClr val="FFFFFF"/>
                </a:solidFill>
                <a:latin typeface="Oswald"/>
              </a:rPr>
              <a:t>MARCO TEÓRICO</a:t>
            </a:r>
          </a:p>
        </p:txBody>
      </p:sp>
      <p:sp>
        <p:nvSpPr>
          <p:cNvPr id="5" name="TextBox 5"/>
          <p:cNvSpPr txBox="1"/>
          <p:nvPr/>
        </p:nvSpPr>
        <p:spPr>
          <a:xfrm>
            <a:off x="442957" y="3854852"/>
            <a:ext cx="1728747" cy="2388683"/>
          </a:xfrm>
          <a:prstGeom prst="rect">
            <a:avLst/>
          </a:prstGeom>
        </p:spPr>
        <p:txBody>
          <a:bodyPr lIns="0" tIns="0" rIns="0" bIns="0" rtlCol="0" anchor="t">
            <a:spAutoFit/>
          </a:bodyPr>
          <a:lstStyle/>
          <a:p>
            <a:pPr algn="ctr">
              <a:lnSpc>
                <a:spcPts val="18616"/>
              </a:lnSpc>
            </a:pPr>
            <a:r>
              <a:rPr lang="en-US" sz="16188" spc="696">
                <a:solidFill>
                  <a:srgbClr val="FFFFFF"/>
                </a:solidFill>
                <a:latin typeface="Oswald"/>
              </a:rPr>
              <a:t>3</a:t>
            </a:r>
          </a:p>
        </p:txBody>
      </p:sp>
      <p:sp>
        <p:nvSpPr>
          <p:cNvPr id="6" name="AutoShape 6"/>
          <p:cNvSpPr/>
          <p:nvPr/>
        </p:nvSpPr>
        <p:spPr>
          <a:xfrm>
            <a:off x="1952130" y="5124450"/>
            <a:ext cx="439149" cy="0"/>
          </a:xfrm>
          <a:prstGeom prst="line">
            <a:avLst/>
          </a:prstGeom>
          <a:ln w="19050" cap="flat">
            <a:solidFill>
              <a:srgbClr val="FFFFFF"/>
            </a:solidFill>
            <a:prstDash val="solid"/>
            <a:headEnd type="none" w="sm" len="sm"/>
            <a:tailEnd type="none" w="sm" len="sm"/>
          </a:ln>
        </p:spPr>
        <p:txBody>
          <a:bodyPr/>
          <a:lstStyle/>
          <a:p>
            <a:endParaRPr lang="es-MX"/>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35125"/>
            <a:chOff x="0" y="0"/>
            <a:chExt cx="4816593" cy="430650"/>
          </a:xfrm>
        </p:grpSpPr>
        <p:sp>
          <p:nvSpPr>
            <p:cNvPr id="3" name="Freeform 3"/>
            <p:cNvSpPr/>
            <p:nvPr/>
          </p:nvSpPr>
          <p:spPr>
            <a:xfrm>
              <a:off x="0" y="0"/>
              <a:ext cx="4816592" cy="430650"/>
            </a:xfrm>
            <a:custGeom>
              <a:avLst/>
              <a:gdLst/>
              <a:ahLst/>
              <a:cxnLst/>
              <a:rect l="l" t="t" r="r" b="b"/>
              <a:pathLst>
                <a:path w="4816592" h="430650">
                  <a:moveTo>
                    <a:pt x="0" y="0"/>
                  </a:moveTo>
                  <a:lnTo>
                    <a:pt x="4816592" y="0"/>
                  </a:lnTo>
                  <a:lnTo>
                    <a:pt x="4816592" y="430650"/>
                  </a:lnTo>
                  <a:lnTo>
                    <a:pt x="0" y="430650"/>
                  </a:lnTo>
                  <a:close/>
                </a:path>
              </a:pathLst>
            </a:custGeom>
            <a:solidFill>
              <a:srgbClr val="171717"/>
            </a:solidFill>
          </p:spPr>
          <p:txBody>
            <a:bodyPr/>
            <a:lstStyle/>
            <a:p>
              <a:endParaRPr lang="es-MX"/>
            </a:p>
          </p:txBody>
        </p:sp>
        <p:sp>
          <p:nvSpPr>
            <p:cNvPr id="4" name="TextBox 4"/>
            <p:cNvSpPr txBox="1"/>
            <p:nvPr/>
          </p:nvSpPr>
          <p:spPr>
            <a:xfrm>
              <a:off x="0" y="-66675"/>
              <a:ext cx="4816593" cy="497325"/>
            </a:xfrm>
            <a:prstGeom prst="rect">
              <a:avLst/>
            </a:prstGeom>
          </p:spPr>
          <p:txBody>
            <a:bodyPr lIns="50800" tIns="50800" rIns="50800" bIns="50800" rtlCol="0" anchor="ctr"/>
            <a:lstStyle/>
            <a:p>
              <a:pPr algn="ctr">
                <a:lnSpc>
                  <a:spcPts val="3624"/>
                </a:lnSpc>
              </a:pPr>
              <a:endParaRPr/>
            </a:p>
          </p:txBody>
        </p:sp>
      </p:grpSp>
      <p:sp>
        <p:nvSpPr>
          <p:cNvPr id="5" name="AutoShape 5"/>
          <p:cNvSpPr/>
          <p:nvPr/>
        </p:nvSpPr>
        <p:spPr>
          <a:xfrm>
            <a:off x="0" y="2240828"/>
            <a:ext cx="19355066" cy="0"/>
          </a:xfrm>
          <a:prstGeom prst="line">
            <a:avLst/>
          </a:prstGeom>
          <a:ln w="9525" cap="flat">
            <a:solidFill>
              <a:srgbClr val="ED2820"/>
            </a:solidFill>
            <a:prstDash val="solid"/>
            <a:headEnd type="none" w="sm" len="sm"/>
            <a:tailEnd type="none" w="sm" len="sm"/>
          </a:ln>
        </p:spPr>
        <p:txBody>
          <a:bodyPr/>
          <a:lstStyle/>
          <a:p>
            <a:endParaRPr lang="es-MX"/>
          </a:p>
        </p:txBody>
      </p:sp>
      <p:sp>
        <p:nvSpPr>
          <p:cNvPr id="6" name="AutoShape 6"/>
          <p:cNvSpPr/>
          <p:nvPr/>
        </p:nvSpPr>
        <p:spPr>
          <a:xfrm flipV="1">
            <a:off x="4537974" y="2236069"/>
            <a:ext cx="36407" cy="8050931"/>
          </a:xfrm>
          <a:prstGeom prst="line">
            <a:avLst/>
          </a:prstGeom>
          <a:ln w="9525" cap="flat">
            <a:solidFill>
              <a:srgbClr val="171717"/>
            </a:solidFill>
            <a:prstDash val="solid"/>
            <a:headEnd type="none" w="sm" len="sm"/>
            <a:tailEnd type="none" w="sm" len="sm"/>
          </a:ln>
        </p:spPr>
        <p:txBody>
          <a:bodyPr/>
          <a:lstStyle/>
          <a:p>
            <a:endParaRPr lang="es-MX"/>
          </a:p>
        </p:txBody>
      </p:sp>
      <p:sp>
        <p:nvSpPr>
          <p:cNvPr id="7" name="AutoShape 7"/>
          <p:cNvSpPr/>
          <p:nvPr/>
        </p:nvSpPr>
        <p:spPr>
          <a:xfrm flipH="1" flipV="1">
            <a:off x="9144000" y="2236069"/>
            <a:ext cx="0" cy="8050931"/>
          </a:xfrm>
          <a:prstGeom prst="line">
            <a:avLst/>
          </a:prstGeom>
          <a:ln w="9525" cap="flat">
            <a:solidFill>
              <a:srgbClr val="171717"/>
            </a:solidFill>
            <a:prstDash val="solid"/>
            <a:headEnd type="none" w="sm" len="sm"/>
            <a:tailEnd type="none" w="sm" len="sm"/>
          </a:ln>
        </p:spPr>
        <p:txBody>
          <a:bodyPr/>
          <a:lstStyle/>
          <a:p>
            <a:endParaRPr lang="es-MX"/>
          </a:p>
        </p:txBody>
      </p:sp>
      <p:sp>
        <p:nvSpPr>
          <p:cNvPr id="8" name="AutoShape 8"/>
          <p:cNvSpPr/>
          <p:nvPr/>
        </p:nvSpPr>
        <p:spPr>
          <a:xfrm flipV="1">
            <a:off x="13677212" y="2236069"/>
            <a:ext cx="36407" cy="8050931"/>
          </a:xfrm>
          <a:prstGeom prst="line">
            <a:avLst/>
          </a:prstGeom>
          <a:ln w="9525" cap="flat">
            <a:solidFill>
              <a:srgbClr val="171717"/>
            </a:solidFill>
            <a:prstDash val="solid"/>
            <a:headEnd type="none" w="sm" len="sm"/>
            <a:tailEnd type="none" w="sm" len="sm"/>
          </a:ln>
        </p:spPr>
        <p:txBody>
          <a:bodyPr/>
          <a:lstStyle/>
          <a:p>
            <a:endParaRPr lang="es-MX"/>
          </a:p>
        </p:txBody>
      </p:sp>
      <p:sp>
        <p:nvSpPr>
          <p:cNvPr id="9" name="Freeform 9"/>
          <p:cNvSpPr/>
          <p:nvPr/>
        </p:nvSpPr>
        <p:spPr>
          <a:xfrm>
            <a:off x="5310722" y="2718910"/>
            <a:ext cx="3096938" cy="3387589"/>
          </a:xfrm>
          <a:custGeom>
            <a:avLst/>
            <a:gdLst/>
            <a:ahLst/>
            <a:cxnLst/>
            <a:rect l="l" t="t" r="r" b="b"/>
            <a:pathLst>
              <a:path w="3096938" h="3387589">
                <a:moveTo>
                  <a:pt x="0" y="0"/>
                </a:moveTo>
                <a:lnTo>
                  <a:pt x="3096938" y="0"/>
                </a:lnTo>
                <a:lnTo>
                  <a:pt x="3096938" y="3387590"/>
                </a:lnTo>
                <a:lnTo>
                  <a:pt x="0" y="3387590"/>
                </a:lnTo>
                <a:lnTo>
                  <a:pt x="0" y="0"/>
                </a:lnTo>
                <a:close/>
              </a:path>
            </a:pathLst>
          </a:custGeom>
          <a:blipFill>
            <a:blip r:embed="rId2"/>
            <a:stretch>
              <a:fillRect/>
            </a:stretch>
          </a:blipFill>
        </p:spPr>
        <p:txBody>
          <a:bodyPr/>
          <a:lstStyle/>
          <a:p>
            <a:endParaRPr lang="es-MX"/>
          </a:p>
        </p:txBody>
      </p:sp>
      <p:sp>
        <p:nvSpPr>
          <p:cNvPr id="10" name="Freeform 10"/>
          <p:cNvSpPr/>
          <p:nvPr/>
        </p:nvSpPr>
        <p:spPr>
          <a:xfrm>
            <a:off x="9882187" y="3055215"/>
            <a:ext cx="3351814" cy="3467660"/>
          </a:xfrm>
          <a:custGeom>
            <a:avLst/>
            <a:gdLst/>
            <a:ahLst/>
            <a:cxnLst/>
            <a:rect l="l" t="t" r="r" b="b"/>
            <a:pathLst>
              <a:path w="3351814" h="3467660">
                <a:moveTo>
                  <a:pt x="0" y="0"/>
                </a:moveTo>
                <a:lnTo>
                  <a:pt x="3351814" y="0"/>
                </a:lnTo>
                <a:lnTo>
                  <a:pt x="3351814" y="3467660"/>
                </a:lnTo>
                <a:lnTo>
                  <a:pt x="0" y="3467660"/>
                </a:lnTo>
                <a:lnTo>
                  <a:pt x="0" y="0"/>
                </a:lnTo>
                <a:close/>
              </a:path>
            </a:pathLst>
          </a:custGeom>
          <a:blipFill>
            <a:blip r:embed="rId3"/>
            <a:stretch>
              <a:fillRect/>
            </a:stretch>
          </a:blipFill>
        </p:spPr>
        <p:txBody>
          <a:bodyPr/>
          <a:lstStyle/>
          <a:p>
            <a:endParaRPr lang="es-MX"/>
          </a:p>
        </p:txBody>
      </p:sp>
      <p:sp>
        <p:nvSpPr>
          <p:cNvPr id="11" name="Freeform 11"/>
          <p:cNvSpPr/>
          <p:nvPr/>
        </p:nvSpPr>
        <p:spPr>
          <a:xfrm>
            <a:off x="9301473" y="6623893"/>
            <a:ext cx="4218265" cy="2735425"/>
          </a:xfrm>
          <a:custGeom>
            <a:avLst/>
            <a:gdLst/>
            <a:ahLst/>
            <a:cxnLst/>
            <a:rect l="l" t="t" r="r" b="b"/>
            <a:pathLst>
              <a:path w="4218265" h="2735425">
                <a:moveTo>
                  <a:pt x="0" y="0"/>
                </a:moveTo>
                <a:lnTo>
                  <a:pt x="4218265" y="0"/>
                </a:lnTo>
                <a:lnTo>
                  <a:pt x="4218265" y="2735425"/>
                </a:lnTo>
                <a:lnTo>
                  <a:pt x="0" y="2735425"/>
                </a:lnTo>
                <a:lnTo>
                  <a:pt x="0" y="0"/>
                </a:lnTo>
                <a:close/>
              </a:path>
            </a:pathLst>
          </a:custGeom>
          <a:blipFill>
            <a:blip r:embed="rId4"/>
            <a:stretch>
              <a:fillRect/>
            </a:stretch>
          </a:blipFill>
        </p:spPr>
        <p:txBody>
          <a:bodyPr/>
          <a:lstStyle/>
          <a:p>
            <a:endParaRPr lang="es-MX"/>
          </a:p>
        </p:txBody>
      </p:sp>
      <p:sp>
        <p:nvSpPr>
          <p:cNvPr id="12" name="Freeform 12"/>
          <p:cNvSpPr/>
          <p:nvPr/>
        </p:nvSpPr>
        <p:spPr>
          <a:xfrm>
            <a:off x="4894623" y="6504020"/>
            <a:ext cx="3929134" cy="2975172"/>
          </a:xfrm>
          <a:custGeom>
            <a:avLst/>
            <a:gdLst/>
            <a:ahLst/>
            <a:cxnLst/>
            <a:rect l="l" t="t" r="r" b="b"/>
            <a:pathLst>
              <a:path w="3929134" h="2975172">
                <a:moveTo>
                  <a:pt x="0" y="0"/>
                </a:moveTo>
                <a:lnTo>
                  <a:pt x="3929135" y="0"/>
                </a:lnTo>
                <a:lnTo>
                  <a:pt x="3929135" y="2975172"/>
                </a:lnTo>
                <a:lnTo>
                  <a:pt x="0" y="2975172"/>
                </a:lnTo>
                <a:lnTo>
                  <a:pt x="0" y="0"/>
                </a:lnTo>
                <a:close/>
              </a:path>
            </a:pathLst>
          </a:custGeom>
          <a:blipFill>
            <a:blip r:embed="rId5"/>
            <a:stretch>
              <a:fillRect/>
            </a:stretch>
          </a:blipFill>
        </p:spPr>
        <p:txBody>
          <a:bodyPr/>
          <a:lstStyle/>
          <a:p>
            <a:endParaRPr lang="es-MX"/>
          </a:p>
        </p:txBody>
      </p:sp>
      <p:sp>
        <p:nvSpPr>
          <p:cNvPr id="13" name="TextBox 13"/>
          <p:cNvSpPr txBox="1"/>
          <p:nvPr/>
        </p:nvSpPr>
        <p:spPr>
          <a:xfrm>
            <a:off x="5912491" y="249237"/>
            <a:ext cx="6453493" cy="1174750"/>
          </a:xfrm>
          <a:prstGeom prst="rect">
            <a:avLst/>
          </a:prstGeom>
        </p:spPr>
        <p:txBody>
          <a:bodyPr lIns="0" tIns="0" rIns="0" bIns="0" rtlCol="0" anchor="t">
            <a:spAutoFit/>
          </a:bodyPr>
          <a:lstStyle/>
          <a:p>
            <a:pPr algn="l">
              <a:lnSpc>
                <a:spcPts val="9200"/>
              </a:lnSpc>
            </a:pPr>
            <a:r>
              <a:rPr lang="en-US" sz="8000">
                <a:solidFill>
                  <a:srgbClr val="FFFFFF"/>
                </a:solidFill>
                <a:latin typeface="Oswald"/>
              </a:rPr>
              <a:t>MARCO TEÓRICO</a:t>
            </a:r>
          </a:p>
        </p:txBody>
      </p:sp>
      <p:sp>
        <p:nvSpPr>
          <p:cNvPr id="14" name="TextBox 14"/>
          <p:cNvSpPr txBox="1"/>
          <p:nvPr/>
        </p:nvSpPr>
        <p:spPr>
          <a:xfrm>
            <a:off x="571043" y="4189505"/>
            <a:ext cx="3492232" cy="2843797"/>
          </a:xfrm>
          <a:prstGeom prst="rect">
            <a:avLst/>
          </a:prstGeom>
        </p:spPr>
        <p:txBody>
          <a:bodyPr lIns="0" tIns="0" rIns="0" bIns="0" rtlCol="0" anchor="t">
            <a:spAutoFit/>
          </a:bodyPr>
          <a:lstStyle/>
          <a:p>
            <a:pPr marL="0" lvl="0" indent="0">
              <a:lnSpc>
                <a:spcPts val="2546"/>
              </a:lnSpc>
              <a:spcBef>
                <a:spcPct val="0"/>
              </a:spcBef>
            </a:pPr>
            <a:r>
              <a:rPr lang="en-US" sz="1943" spc="38">
                <a:solidFill>
                  <a:srgbClr val="171717"/>
                </a:solidFill>
                <a:latin typeface="Montserrat"/>
              </a:rPr>
              <a:t>Cambio de coordenadas que deja invariante las ecuaciones de Newton, es decir, que un sistema de referencia inercial y otro sistema inercial que se mueve respecto al primero sea también una transformación de galileo</a:t>
            </a:r>
          </a:p>
        </p:txBody>
      </p:sp>
      <p:sp>
        <p:nvSpPr>
          <p:cNvPr id="15" name="TextBox 15"/>
          <p:cNvSpPr txBox="1"/>
          <p:nvPr/>
        </p:nvSpPr>
        <p:spPr>
          <a:xfrm>
            <a:off x="571043" y="2874655"/>
            <a:ext cx="3492232" cy="777543"/>
          </a:xfrm>
          <a:prstGeom prst="rect">
            <a:avLst/>
          </a:prstGeom>
        </p:spPr>
        <p:txBody>
          <a:bodyPr lIns="0" tIns="0" rIns="0" bIns="0" rtlCol="0" anchor="t">
            <a:spAutoFit/>
          </a:bodyPr>
          <a:lstStyle/>
          <a:p>
            <a:pPr>
              <a:lnSpc>
                <a:spcPts val="3094"/>
              </a:lnSpc>
            </a:pPr>
            <a:r>
              <a:rPr lang="en-US" sz="2690">
                <a:solidFill>
                  <a:srgbClr val="171717"/>
                </a:solidFill>
                <a:latin typeface="Oswald"/>
              </a:rPr>
              <a:t>TRASFORMACIONES GALILEANAS</a:t>
            </a:r>
          </a:p>
        </p:txBody>
      </p:sp>
      <p:sp>
        <p:nvSpPr>
          <p:cNvPr id="16" name="TextBox 16"/>
          <p:cNvSpPr txBox="1"/>
          <p:nvPr/>
        </p:nvSpPr>
        <p:spPr>
          <a:xfrm>
            <a:off x="14132567" y="4189505"/>
            <a:ext cx="3492232" cy="3144672"/>
          </a:xfrm>
          <a:prstGeom prst="rect">
            <a:avLst/>
          </a:prstGeom>
        </p:spPr>
        <p:txBody>
          <a:bodyPr lIns="0" tIns="0" rIns="0" bIns="0" rtlCol="0" anchor="t">
            <a:spAutoFit/>
          </a:bodyPr>
          <a:lstStyle/>
          <a:p>
            <a:pPr>
              <a:lnSpc>
                <a:spcPts val="2546"/>
              </a:lnSpc>
            </a:pPr>
            <a:r>
              <a:rPr lang="en-US" sz="1943" spc="38">
                <a:solidFill>
                  <a:srgbClr val="171717"/>
                </a:solidFill>
                <a:latin typeface="Montserrat"/>
              </a:rPr>
              <a:t>Relacionan las medidas de una </a:t>
            </a:r>
            <a:r>
              <a:rPr lang="en-US" sz="1943" spc="38">
                <a:solidFill>
                  <a:srgbClr val="171717"/>
                </a:solidFill>
                <a:latin typeface="Montserrat"/>
                <a:hlinkClick r:id="rId6" tooltip="https://es.wikipedia.org/wiki/Magnitud_f%C3%ADsica"/>
              </a:rPr>
              <a:t>magnitud física</a:t>
            </a:r>
            <a:r>
              <a:rPr lang="en-US" sz="1943" spc="38">
                <a:solidFill>
                  <a:srgbClr val="171717"/>
                </a:solidFill>
                <a:latin typeface="Montserrat"/>
              </a:rPr>
              <a:t> realizadas por dos </a:t>
            </a:r>
            <a:r>
              <a:rPr lang="en-US" sz="1943" spc="38">
                <a:solidFill>
                  <a:srgbClr val="171717"/>
                </a:solidFill>
                <a:latin typeface="Montserrat"/>
                <a:hlinkClick r:id="rId7" tooltip="https://es.wikipedia.org/wiki/Observador"/>
              </a:rPr>
              <a:t>observadores</a:t>
            </a:r>
            <a:r>
              <a:rPr lang="en-US" sz="1943" spc="38">
                <a:solidFill>
                  <a:srgbClr val="171717"/>
                </a:solidFill>
                <a:latin typeface="Montserrat"/>
              </a:rPr>
              <a:t> </a:t>
            </a:r>
            <a:r>
              <a:rPr lang="en-US" sz="1943" spc="38">
                <a:solidFill>
                  <a:srgbClr val="171717"/>
                </a:solidFill>
                <a:latin typeface="Montserrat"/>
                <a:hlinkClick r:id="rId8" tooltip="https://es.wikipedia.org/wiki/Sistema_inercial"/>
              </a:rPr>
              <a:t>inerciales</a:t>
            </a:r>
            <a:r>
              <a:rPr lang="en-US" sz="1943" spc="38">
                <a:solidFill>
                  <a:srgbClr val="171717"/>
                </a:solidFill>
                <a:latin typeface="Montserrat"/>
              </a:rPr>
              <a:t> diferentes, permitiendo preservar el valor de la </a:t>
            </a:r>
            <a:r>
              <a:rPr lang="en-US" sz="1943" spc="38">
                <a:solidFill>
                  <a:srgbClr val="171717"/>
                </a:solidFill>
                <a:latin typeface="Montserrat"/>
                <a:hlinkClick r:id="rId9" tooltip="https://es.wikipedia.org/wiki/Velocidad_de_la_luz"/>
              </a:rPr>
              <a:t>velocidad de la luz</a:t>
            </a:r>
            <a:r>
              <a:rPr lang="en-US" sz="1943" spc="38">
                <a:solidFill>
                  <a:srgbClr val="171717"/>
                </a:solidFill>
                <a:latin typeface="Montserrat"/>
              </a:rPr>
              <a:t> constante para todos los observadores inerciales.</a:t>
            </a:r>
          </a:p>
          <a:p>
            <a:pPr marL="0" lvl="0" indent="0">
              <a:lnSpc>
                <a:spcPts val="2546"/>
              </a:lnSpc>
              <a:spcBef>
                <a:spcPct val="0"/>
              </a:spcBef>
            </a:pPr>
            <a:endParaRPr lang="en-US" sz="1943" spc="38">
              <a:solidFill>
                <a:srgbClr val="171717"/>
              </a:solidFill>
              <a:latin typeface="Montserrat"/>
            </a:endParaRPr>
          </a:p>
        </p:txBody>
      </p:sp>
      <p:sp>
        <p:nvSpPr>
          <p:cNvPr id="17" name="TextBox 17"/>
          <p:cNvSpPr txBox="1"/>
          <p:nvPr/>
        </p:nvSpPr>
        <p:spPr>
          <a:xfrm>
            <a:off x="14132567" y="2874655"/>
            <a:ext cx="3492232" cy="777543"/>
          </a:xfrm>
          <a:prstGeom prst="rect">
            <a:avLst/>
          </a:prstGeom>
        </p:spPr>
        <p:txBody>
          <a:bodyPr lIns="0" tIns="0" rIns="0" bIns="0" rtlCol="0" anchor="t">
            <a:spAutoFit/>
          </a:bodyPr>
          <a:lstStyle/>
          <a:p>
            <a:pPr>
              <a:lnSpc>
                <a:spcPts val="3094"/>
              </a:lnSpc>
            </a:pPr>
            <a:r>
              <a:rPr lang="en-US" sz="2690">
                <a:solidFill>
                  <a:srgbClr val="171717"/>
                </a:solidFill>
                <a:latin typeface="Oswald"/>
              </a:rPr>
              <a:t>TRANSFORMACIONES DE LORENTZ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35125"/>
            <a:chOff x="0" y="0"/>
            <a:chExt cx="4816593" cy="430650"/>
          </a:xfrm>
        </p:grpSpPr>
        <p:sp>
          <p:nvSpPr>
            <p:cNvPr id="3" name="Freeform 3"/>
            <p:cNvSpPr/>
            <p:nvPr/>
          </p:nvSpPr>
          <p:spPr>
            <a:xfrm>
              <a:off x="0" y="0"/>
              <a:ext cx="4816592" cy="430650"/>
            </a:xfrm>
            <a:custGeom>
              <a:avLst/>
              <a:gdLst/>
              <a:ahLst/>
              <a:cxnLst/>
              <a:rect l="l" t="t" r="r" b="b"/>
              <a:pathLst>
                <a:path w="4816592" h="430650">
                  <a:moveTo>
                    <a:pt x="0" y="0"/>
                  </a:moveTo>
                  <a:lnTo>
                    <a:pt x="4816592" y="0"/>
                  </a:lnTo>
                  <a:lnTo>
                    <a:pt x="4816592" y="430650"/>
                  </a:lnTo>
                  <a:lnTo>
                    <a:pt x="0" y="430650"/>
                  </a:lnTo>
                  <a:close/>
                </a:path>
              </a:pathLst>
            </a:custGeom>
            <a:solidFill>
              <a:srgbClr val="132232"/>
            </a:solidFill>
          </p:spPr>
          <p:txBody>
            <a:bodyPr/>
            <a:lstStyle/>
            <a:p>
              <a:endParaRPr lang="es-MX"/>
            </a:p>
          </p:txBody>
        </p:sp>
        <p:sp>
          <p:nvSpPr>
            <p:cNvPr id="4" name="TextBox 4"/>
            <p:cNvSpPr txBox="1"/>
            <p:nvPr/>
          </p:nvSpPr>
          <p:spPr>
            <a:xfrm>
              <a:off x="0" y="-66675"/>
              <a:ext cx="4816593" cy="497325"/>
            </a:xfrm>
            <a:prstGeom prst="rect">
              <a:avLst/>
            </a:prstGeom>
          </p:spPr>
          <p:txBody>
            <a:bodyPr lIns="50800" tIns="50800" rIns="50800" bIns="50800" rtlCol="0" anchor="ctr"/>
            <a:lstStyle/>
            <a:p>
              <a:pPr algn="ctr">
                <a:lnSpc>
                  <a:spcPts val="3624"/>
                </a:lnSpc>
              </a:pPr>
              <a:endParaRPr/>
            </a:p>
          </p:txBody>
        </p:sp>
      </p:grpSp>
      <p:sp>
        <p:nvSpPr>
          <p:cNvPr id="5" name="AutoShape 5"/>
          <p:cNvSpPr/>
          <p:nvPr/>
        </p:nvSpPr>
        <p:spPr>
          <a:xfrm>
            <a:off x="0" y="2240828"/>
            <a:ext cx="19355066" cy="0"/>
          </a:xfrm>
          <a:prstGeom prst="line">
            <a:avLst/>
          </a:prstGeom>
          <a:ln w="9525" cap="flat">
            <a:solidFill>
              <a:srgbClr val="D9D9D9"/>
            </a:solidFill>
            <a:prstDash val="solid"/>
            <a:headEnd type="none" w="sm" len="sm"/>
            <a:tailEnd type="none" w="sm" len="sm"/>
          </a:ln>
        </p:spPr>
        <p:txBody>
          <a:bodyPr/>
          <a:lstStyle/>
          <a:p>
            <a:endParaRPr lang="es-MX"/>
          </a:p>
        </p:txBody>
      </p:sp>
      <p:sp>
        <p:nvSpPr>
          <p:cNvPr id="6" name="AutoShape 6"/>
          <p:cNvSpPr/>
          <p:nvPr/>
        </p:nvSpPr>
        <p:spPr>
          <a:xfrm flipV="1">
            <a:off x="4537974" y="2236069"/>
            <a:ext cx="36407" cy="8050931"/>
          </a:xfrm>
          <a:prstGeom prst="line">
            <a:avLst/>
          </a:prstGeom>
          <a:ln w="9525" cap="flat">
            <a:solidFill>
              <a:srgbClr val="A6A6A6"/>
            </a:solidFill>
            <a:prstDash val="solid"/>
            <a:headEnd type="none" w="sm" len="sm"/>
            <a:tailEnd type="none" w="sm" len="sm"/>
          </a:ln>
        </p:spPr>
        <p:txBody>
          <a:bodyPr/>
          <a:lstStyle/>
          <a:p>
            <a:endParaRPr lang="es-MX"/>
          </a:p>
        </p:txBody>
      </p:sp>
      <p:sp>
        <p:nvSpPr>
          <p:cNvPr id="7" name="AutoShape 7"/>
          <p:cNvSpPr/>
          <p:nvPr/>
        </p:nvSpPr>
        <p:spPr>
          <a:xfrm flipH="1" flipV="1">
            <a:off x="9144000" y="2236069"/>
            <a:ext cx="0" cy="8050931"/>
          </a:xfrm>
          <a:prstGeom prst="line">
            <a:avLst/>
          </a:prstGeom>
          <a:ln w="9525" cap="flat">
            <a:solidFill>
              <a:srgbClr val="A6A6A6"/>
            </a:solidFill>
            <a:prstDash val="solid"/>
            <a:headEnd type="none" w="sm" len="sm"/>
            <a:tailEnd type="none" w="sm" len="sm"/>
          </a:ln>
        </p:spPr>
        <p:txBody>
          <a:bodyPr/>
          <a:lstStyle/>
          <a:p>
            <a:endParaRPr lang="es-MX"/>
          </a:p>
        </p:txBody>
      </p:sp>
      <p:sp>
        <p:nvSpPr>
          <p:cNvPr id="8" name="AutoShape 8"/>
          <p:cNvSpPr/>
          <p:nvPr/>
        </p:nvSpPr>
        <p:spPr>
          <a:xfrm flipV="1">
            <a:off x="13677212" y="2236069"/>
            <a:ext cx="36407" cy="8050931"/>
          </a:xfrm>
          <a:prstGeom prst="line">
            <a:avLst/>
          </a:prstGeom>
          <a:ln w="9525" cap="flat">
            <a:solidFill>
              <a:srgbClr val="A6A6A6"/>
            </a:solidFill>
            <a:prstDash val="solid"/>
            <a:headEnd type="none" w="sm" len="sm"/>
            <a:tailEnd type="none" w="sm" len="sm"/>
          </a:ln>
        </p:spPr>
        <p:txBody>
          <a:bodyPr/>
          <a:lstStyle/>
          <a:p>
            <a:endParaRPr lang="es-MX"/>
          </a:p>
        </p:txBody>
      </p:sp>
      <p:sp>
        <p:nvSpPr>
          <p:cNvPr id="9" name="Freeform 9"/>
          <p:cNvSpPr/>
          <p:nvPr/>
        </p:nvSpPr>
        <p:spPr>
          <a:xfrm>
            <a:off x="9622395" y="3899777"/>
            <a:ext cx="3576421" cy="2487447"/>
          </a:xfrm>
          <a:custGeom>
            <a:avLst/>
            <a:gdLst/>
            <a:ahLst/>
            <a:cxnLst/>
            <a:rect l="l" t="t" r="r" b="b"/>
            <a:pathLst>
              <a:path w="3576421" h="2487447">
                <a:moveTo>
                  <a:pt x="0" y="0"/>
                </a:moveTo>
                <a:lnTo>
                  <a:pt x="3576421" y="0"/>
                </a:lnTo>
                <a:lnTo>
                  <a:pt x="3576421" y="2487446"/>
                </a:lnTo>
                <a:lnTo>
                  <a:pt x="0" y="2487446"/>
                </a:lnTo>
                <a:lnTo>
                  <a:pt x="0" y="0"/>
                </a:lnTo>
                <a:close/>
              </a:path>
            </a:pathLst>
          </a:custGeom>
          <a:blipFill>
            <a:blip r:embed="rId2"/>
            <a:stretch>
              <a:fillRect/>
            </a:stretch>
          </a:blipFill>
        </p:spPr>
        <p:txBody>
          <a:bodyPr/>
          <a:lstStyle/>
          <a:p>
            <a:endParaRPr lang="es-MX"/>
          </a:p>
        </p:txBody>
      </p:sp>
      <p:sp>
        <p:nvSpPr>
          <p:cNvPr id="10" name="Freeform 10"/>
          <p:cNvSpPr/>
          <p:nvPr/>
        </p:nvSpPr>
        <p:spPr>
          <a:xfrm>
            <a:off x="4933401" y="3775987"/>
            <a:ext cx="3851579" cy="2735025"/>
          </a:xfrm>
          <a:custGeom>
            <a:avLst/>
            <a:gdLst/>
            <a:ahLst/>
            <a:cxnLst/>
            <a:rect l="l" t="t" r="r" b="b"/>
            <a:pathLst>
              <a:path w="3851579" h="2735025">
                <a:moveTo>
                  <a:pt x="0" y="0"/>
                </a:moveTo>
                <a:lnTo>
                  <a:pt x="3851579" y="0"/>
                </a:lnTo>
                <a:lnTo>
                  <a:pt x="3851579" y="2735026"/>
                </a:lnTo>
                <a:lnTo>
                  <a:pt x="0" y="2735026"/>
                </a:lnTo>
                <a:lnTo>
                  <a:pt x="0" y="0"/>
                </a:lnTo>
                <a:close/>
              </a:path>
            </a:pathLst>
          </a:custGeom>
          <a:blipFill>
            <a:blip r:embed="rId3"/>
            <a:stretch>
              <a:fillRect l="-345" r="-345"/>
            </a:stretch>
          </a:blipFill>
        </p:spPr>
        <p:txBody>
          <a:bodyPr/>
          <a:lstStyle/>
          <a:p>
            <a:endParaRPr lang="es-MX"/>
          </a:p>
        </p:txBody>
      </p:sp>
      <p:sp>
        <p:nvSpPr>
          <p:cNvPr id="11" name="Freeform 11"/>
          <p:cNvSpPr/>
          <p:nvPr/>
        </p:nvSpPr>
        <p:spPr>
          <a:xfrm>
            <a:off x="4926089" y="6857589"/>
            <a:ext cx="3866204" cy="2616161"/>
          </a:xfrm>
          <a:custGeom>
            <a:avLst/>
            <a:gdLst/>
            <a:ahLst/>
            <a:cxnLst/>
            <a:rect l="l" t="t" r="r" b="b"/>
            <a:pathLst>
              <a:path w="3866204" h="2616161">
                <a:moveTo>
                  <a:pt x="0" y="0"/>
                </a:moveTo>
                <a:lnTo>
                  <a:pt x="3866203" y="0"/>
                </a:lnTo>
                <a:lnTo>
                  <a:pt x="3866203" y="2616161"/>
                </a:lnTo>
                <a:lnTo>
                  <a:pt x="0" y="2616161"/>
                </a:lnTo>
                <a:lnTo>
                  <a:pt x="0" y="0"/>
                </a:lnTo>
                <a:close/>
              </a:path>
            </a:pathLst>
          </a:custGeom>
          <a:blipFill>
            <a:blip r:embed="rId4"/>
            <a:stretch>
              <a:fillRect/>
            </a:stretch>
          </a:blipFill>
        </p:spPr>
        <p:txBody>
          <a:bodyPr/>
          <a:lstStyle/>
          <a:p>
            <a:endParaRPr lang="es-MX"/>
          </a:p>
        </p:txBody>
      </p:sp>
      <p:sp>
        <p:nvSpPr>
          <p:cNvPr id="12" name="TextBox 12"/>
          <p:cNvSpPr txBox="1"/>
          <p:nvPr/>
        </p:nvSpPr>
        <p:spPr>
          <a:xfrm>
            <a:off x="5913598" y="249237"/>
            <a:ext cx="6470330" cy="1174750"/>
          </a:xfrm>
          <a:prstGeom prst="rect">
            <a:avLst/>
          </a:prstGeom>
        </p:spPr>
        <p:txBody>
          <a:bodyPr lIns="0" tIns="0" rIns="0" bIns="0" rtlCol="0" anchor="t">
            <a:spAutoFit/>
          </a:bodyPr>
          <a:lstStyle/>
          <a:p>
            <a:pPr algn="l">
              <a:lnSpc>
                <a:spcPts val="9200"/>
              </a:lnSpc>
            </a:pPr>
            <a:r>
              <a:rPr lang="en-US" sz="8000">
                <a:solidFill>
                  <a:srgbClr val="FFFFFF"/>
                </a:solidFill>
                <a:latin typeface="Oswald"/>
              </a:rPr>
              <a:t>MARCO TEÓRICO</a:t>
            </a:r>
          </a:p>
        </p:txBody>
      </p:sp>
      <p:sp>
        <p:nvSpPr>
          <p:cNvPr id="13" name="TextBox 13"/>
          <p:cNvSpPr txBox="1"/>
          <p:nvPr/>
        </p:nvSpPr>
        <p:spPr>
          <a:xfrm>
            <a:off x="571043" y="4189505"/>
            <a:ext cx="3492232" cy="2516022"/>
          </a:xfrm>
          <a:prstGeom prst="rect">
            <a:avLst/>
          </a:prstGeom>
        </p:spPr>
        <p:txBody>
          <a:bodyPr lIns="0" tIns="0" rIns="0" bIns="0" rtlCol="0" anchor="t">
            <a:spAutoFit/>
          </a:bodyPr>
          <a:lstStyle/>
          <a:p>
            <a:pPr marL="0" lvl="0" indent="0">
              <a:lnSpc>
                <a:spcPts val="2546"/>
              </a:lnSpc>
              <a:spcBef>
                <a:spcPct val="0"/>
              </a:spcBef>
            </a:pPr>
            <a:r>
              <a:rPr lang="en-US" sz="1943" spc="38">
                <a:solidFill>
                  <a:srgbClr val="000000"/>
                </a:solidFill>
                <a:latin typeface="Montserrat"/>
              </a:rPr>
              <a:t>Si un objeto con una determinada longitud </a:t>
            </a:r>
            <a:r>
              <a:rPr lang="en-US" sz="1943" spc="38">
                <a:solidFill>
                  <a:srgbClr val="000000"/>
                </a:solidFill>
                <a:latin typeface="Montserrat Bold Italics"/>
              </a:rPr>
              <a:t>L</a:t>
            </a:r>
            <a:r>
              <a:rPr lang="en-US" sz="1943" spc="38">
                <a:solidFill>
                  <a:srgbClr val="000000"/>
                </a:solidFill>
                <a:latin typeface="Montserrat Bold"/>
              </a:rPr>
              <a:t> </a:t>
            </a:r>
            <a:r>
              <a:rPr lang="en-US" sz="1943" spc="38">
                <a:solidFill>
                  <a:srgbClr val="000000"/>
                </a:solidFill>
                <a:latin typeface="Montserrat"/>
              </a:rPr>
              <a:t>se mueve con respecto  auno que está en reposo, dicha longitud medida se verá alterada, el objeto en movimiento se verá más corto</a:t>
            </a:r>
          </a:p>
        </p:txBody>
      </p:sp>
      <p:sp>
        <p:nvSpPr>
          <p:cNvPr id="14" name="TextBox 14"/>
          <p:cNvSpPr txBox="1"/>
          <p:nvPr/>
        </p:nvSpPr>
        <p:spPr>
          <a:xfrm>
            <a:off x="571043" y="2874655"/>
            <a:ext cx="3492232" cy="777543"/>
          </a:xfrm>
          <a:prstGeom prst="rect">
            <a:avLst/>
          </a:prstGeom>
        </p:spPr>
        <p:txBody>
          <a:bodyPr lIns="0" tIns="0" rIns="0" bIns="0" rtlCol="0" anchor="t">
            <a:spAutoFit/>
          </a:bodyPr>
          <a:lstStyle/>
          <a:p>
            <a:pPr>
              <a:lnSpc>
                <a:spcPts val="3094"/>
              </a:lnSpc>
            </a:pPr>
            <a:r>
              <a:rPr lang="en-US" sz="2690">
                <a:solidFill>
                  <a:srgbClr val="000000"/>
                </a:solidFill>
                <a:latin typeface="Oswald"/>
              </a:rPr>
              <a:t>CONTRACCIÓN DEL ESPACIO</a:t>
            </a:r>
          </a:p>
        </p:txBody>
      </p:sp>
      <p:sp>
        <p:nvSpPr>
          <p:cNvPr id="15" name="TextBox 15"/>
          <p:cNvSpPr txBox="1"/>
          <p:nvPr/>
        </p:nvSpPr>
        <p:spPr>
          <a:xfrm>
            <a:off x="14132567" y="3867707"/>
            <a:ext cx="3492232" cy="3159617"/>
          </a:xfrm>
          <a:prstGeom prst="rect">
            <a:avLst/>
          </a:prstGeom>
        </p:spPr>
        <p:txBody>
          <a:bodyPr lIns="0" tIns="0" rIns="0" bIns="0" rtlCol="0" anchor="t">
            <a:spAutoFit/>
          </a:bodyPr>
          <a:lstStyle/>
          <a:p>
            <a:pPr marL="0" lvl="0" indent="0">
              <a:lnSpc>
                <a:spcPts val="2546"/>
              </a:lnSpc>
              <a:spcBef>
                <a:spcPct val="0"/>
              </a:spcBef>
            </a:pPr>
            <a:r>
              <a:rPr lang="en-US" sz="1943" spc="38">
                <a:solidFill>
                  <a:srgbClr val="000000"/>
                </a:solidFill>
                <a:latin typeface="Montserrat"/>
              </a:rPr>
              <a:t>Un observador inercial (en estado de reposo o en movimiento a velocidad constante) apreciará que un reloj que se mueve respecto a su sistema de referencia, marca el tiempo de forma más lenta que otro que se encuentra inmóvil.</a:t>
            </a:r>
          </a:p>
        </p:txBody>
      </p:sp>
      <p:sp>
        <p:nvSpPr>
          <p:cNvPr id="16" name="TextBox 16"/>
          <p:cNvSpPr txBox="1"/>
          <p:nvPr/>
        </p:nvSpPr>
        <p:spPr>
          <a:xfrm>
            <a:off x="14132567" y="3069532"/>
            <a:ext cx="3492232" cy="387789"/>
          </a:xfrm>
          <a:prstGeom prst="rect">
            <a:avLst/>
          </a:prstGeom>
        </p:spPr>
        <p:txBody>
          <a:bodyPr lIns="0" tIns="0" rIns="0" bIns="0" rtlCol="0" anchor="t">
            <a:spAutoFit/>
          </a:bodyPr>
          <a:lstStyle/>
          <a:p>
            <a:pPr>
              <a:lnSpc>
                <a:spcPts val="3094"/>
              </a:lnSpc>
            </a:pPr>
            <a:r>
              <a:rPr lang="en-US" sz="2690">
                <a:solidFill>
                  <a:srgbClr val="000000"/>
                </a:solidFill>
                <a:latin typeface="Oswald"/>
              </a:rPr>
              <a:t>DILATACIÓN TEMPORAL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2232"/>
        </a:solidFill>
        <a:effectLst/>
      </p:bgPr>
    </p:bg>
    <p:spTree>
      <p:nvGrpSpPr>
        <p:cNvPr id="1" name=""/>
        <p:cNvGrpSpPr/>
        <p:nvPr/>
      </p:nvGrpSpPr>
      <p:grpSpPr>
        <a:xfrm>
          <a:off x="0" y="0"/>
          <a:ext cx="0" cy="0"/>
          <a:chOff x="0" y="0"/>
          <a:chExt cx="0" cy="0"/>
        </a:xfrm>
      </p:grpSpPr>
      <p:sp>
        <p:nvSpPr>
          <p:cNvPr id="2" name="AutoShape 2"/>
          <p:cNvSpPr/>
          <p:nvPr/>
        </p:nvSpPr>
        <p:spPr>
          <a:xfrm>
            <a:off x="4940584" y="6465400"/>
            <a:ext cx="13347416" cy="0"/>
          </a:xfrm>
          <a:prstGeom prst="line">
            <a:avLst/>
          </a:prstGeom>
          <a:ln w="28575" cap="flat">
            <a:solidFill>
              <a:srgbClr val="FFFFFF"/>
            </a:solidFill>
            <a:prstDash val="solid"/>
            <a:headEnd type="oval" w="lg" len="lg"/>
            <a:tailEnd type="none" w="sm" len="sm"/>
          </a:ln>
        </p:spPr>
        <p:txBody>
          <a:bodyPr/>
          <a:lstStyle/>
          <a:p>
            <a:endParaRPr lang="es-MX"/>
          </a:p>
        </p:txBody>
      </p:sp>
      <p:sp>
        <p:nvSpPr>
          <p:cNvPr id="3" name="AutoShape 3"/>
          <p:cNvSpPr/>
          <p:nvPr/>
        </p:nvSpPr>
        <p:spPr>
          <a:xfrm>
            <a:off x="0" y="3285380"/>
            <a:ext cx="13347416" cy="0"/>
          </a:xfrm>
          <a:prstGeom prst="line">
            <a:avLst/>
          </a:prstGeom>
          <a:ln w="28575" cap="flat">
            <a:solidFill>
              <a:srgbClr val="FFFFFF"/>
            </a:solidFill>
            <a:prstDash val="solid"/>
            <a:headEnd type="none" w="sm" len="sm"/>
            <a:tailEnd type="oval" w="lg" len="lg"/>
          </a:ln>
        </p:spPr>
        <p:txBody>
          <a:bodyPr/>
          <a:lstStyle/>
          <a:p>
            <a:endParaRPr lang="es-MX"/>
          </a:p>
        </p:txBody>
      </p:sp>
      <p:sp>
        <p:nvSpPr>
          <p:cNvPr id="4" name="TextBox 4"/>
          <p:cNvSpPr txBox="1"/>
          <p:nvPr/>
        </p:nvSpPr>
        <p:spPr>
          <a:xfrm>
            <a:off x="2593773" y="4575175"/>
            <a:ext cx="12318716" cy="1174750"/>
          </a:xfrm>
          <a:prstGeom prst="rect">
            <a:avLst/>
          </a:prstGeom>
        </p:spPr>
        <p:txBody>
          <a:bodyPr lIns="0" tIns="0" rIns="0" bIns="0" rtlCol="0" anchor="t">
            <a:spAutoFit/>
          </a:bodyPr>
          <a:lstStyle/>
          <a:p>
            <a:pPr algn="l">
              <a:lnSpc>
                <a:spcPts val="9200"/>
              </a:lnSpc>
            </a:pPr>
            <a:r>
              <a:rPr lang="en-US" sz="8000" spc="344">
                <a:solidFill>
                  <a:srgbClr val="FFFFFF"/>
                </a:solidFill>
                <a:latin typeface="Oswald"/>
              </a:rPr>
              <a:t>METODOLOGÍA</a:t>
            </a:r>
          </a:p>
        </p:txBody>
      </p:sp>
      <p:sp>
        <p:nvSpPr>
          <p:cNvPr id="5" name="TextBox 5"/>
          <p:cNvSpPr txBox="1"/>
          <p:nvPr/>
        </p:nvSpPr>
        <p:spPr>
          <a:xfrm>
            <a:off x="442957" y="3854852"/>
            <a:ext cx="1728747" cy="2388683"/>
          </a:xfrm>
          <a:prstGeom prst="rect">
            <a:avLst/>
          </a:prstGeom>
        </p:spPr>
        <p:txBody>
          <a:bodyPr lIns="0" tIns="0" rIns="0" bIns="0" rtlCol="0" anchor="t">
            <a:spAutoFit/>
          </a:bodyPr>
          <a:lstStyle/>
          <a:p>
            <a:pPr algn="ctr">
              <a:lnSpc>
                <a:spcPts val="18616"/>
              </a:lnSpc>
            </a:pPr>
            <a:r>
              <a:rPr lang="en-US" sz="16188" spc="696">
                <a:solidFill>
                  <a:srgbClr val="FFFFFF"/>
                </a:solidFill>
                <a:latin typeface="Oswald"/>
              </a:rPr>
              <a:t>4</a:t>
            </a:r>
          </a:p>
        </p:txBody>
      </p:sp>
      <p:sp>
        <p:nvSpPr>
          <p:cNvPr id="6" name="AutoShape 6"/>
          <p:cNvSpPr/>
          <p:nvPr/>
        </p:nvSpPr>
        <p:spPr>
          <a:xfrm>
            <a:off x="1952130" y="5124450"/>
            <a:ext cx="439149" cy="0"/>
          </a:xfrm>
          <a:prstGeom prst="line">
            <a:avLst/>
          </a:prstGeom>
          <a:ln w="19050" cap="flat">
            <a:solidFill>
              <a:srgbClr val="FFFFFF"/>
            </a:solidFill>
            <a:prstDash val="solid"/>
            <a:headEnd type="none" w="sm" len="sm"/>
            <a:tailEnd type="none" w="sm" len="sm"/>
          </a:ln>
        </p:spPr>
        <p:txBody>
          <a:bodyPr/>
          <a:lstStyle/>
          <a:p>
            <a:endParaRPr lang="es-MX"/>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284987"/>
            <a:chOff x="0" y="0"/>
            <a:chExt cx="4816593" cy="338433"/>
          </a:xfrm>
        </p:grpSpPr>
        <p:sp>
          <p:nvSpPr>
            <p:cNvPr id="3" name="Freeform 3"/>
            <p:cNvSpPr/>
            <p:nvPr/>
          </p:nvSpPr>
          <p:spPr>
            <a:xfrm>
              <a:off x="0" y="0"/>
              <a:ext cx="4816592" cy="338433"/>
            </a:xfrm>
            <a:custGeom>
              <a:avLst/>
              <a:gdLst/>
              <a:ahLst/>
              <a:cxnLst/>
              <a:rect l="l" t="t" r="r" b="b"/>
              <a:pathLst>
                <a:path w="4816592" h="338433">
                  <a:moveTo>
                    <a:pt x="0" y="0"/>
                  </a:moveTo>
                  <a:lnTo>
                    <a:pt x="4816592" y="0"/>
                  </a:lnTo>
                  <a:lnTo>
                    <a:pt x="4816592" y="338433"/>
                  </a:lnTo>
                  <a:lnTo>
                    <a:pt x="0" y="338433"/>
                  </a:lnTo>
                  <a:close/>
                </a:path>
              </a:pathLst>
            </a:custGeom>
            <a:solidFill>
              <a:srgbClr val="132232"/>
            </a:solidFill>
          </p:spPr>
          <p:txBody>
            <a:bodyPr/>
            <a:lstStyle/>
            <a:p>
              <a:endParaRPr lang="es-MX"/>
            </a:p>
          </p:txBody>
        </p:sp>
        <p:sp>
          <p:nvSpPr>
            <p:cNvPr id="4" name="TextBox 4"/>
            <p:cNvSpPr txBox="1"/>
            <p:nvPr/>
          </p:nvSpPr>
          <p:spPr>
            <a:xfrm>
              <a:off x="0" y="-66675"/>
              <a:ext cx="4816593" cy="405108"/>
            </a:xfrm>
            <a:prstGeom prst="rect">
              <a:avLst/>
            </a:prstGeom>
          </p:spPr>
          <p:txBody>
            <a:bodyPr lIns="50800" tIns="50800" rIns="50800" bIns="50800" rtlCol="0" anchor="ctr"/>
            <a:lstStyle/>
            <a:p>
              <a:pPr algn="ctr">
                <a:lnSpc>
                  <a:spcPts val="3624"/>
                </a:lnSpc>
              </a:pPr>
              <a:endParaRPr/>
            </a:p>
          </p:txBody>
        </p:sp>
      </p:grpSp>
      <p:sp>
        <p:nvSpPr>
          <p:cNvPr id="5" name="Freeform 5"/>
          <p:cNvSpPr/>
          <p:nvPr/>
        </p:nvSpPr>
        <p:spPr>
          <a:xfrm>
            <a:off x="0" y="1028700"/>
            <a:ext cx="8316129" cy="7269091"/>
          </a:xfrm>
          <a:custGeom>
            <a:avLst/>
            <a:gdLst/>
            <a:ahLst/>
            <a:cxnLst/>
            <a:rect l="l" t="t" r="r" b="b"/>
            <a:pathLst>
              <a:path w="8316129" h="7269091">
                <a:moveTo>
                  <a:pt x="0" y="0"/>
                </a:moveTo>
                <a:lnTo>
                  <a:pt x="8316129" y="0"/>
                </a:lnTo>
                <a:lnTo>
                  <a:pt x="8316129" y="7269091"/>
                </a:lnTo>
                <a:lnTo>
                  <a:pt x="0" y="7269091"/>
                </a:lnTo>
                <a:lnTo>
                  <a:pt x="0" y="0"/>
                </a:lnTo>
                <a:close/>
              </a:path>
            </a:pathLst>
          </a:custGeom>
          <a:blipFill>
            <a:blip r:embed="rId2"/>
            <a:stretch>
              <a:fillRect l="-1927" r="-24331"/>
            </a:stretch>
          </a:blipFill>
        </p:spPr>
        <p:txBody>
          <a:bodyPr/>
          <a:lstStyle/>
          <a:p>
            <a:endParaRPr lang="es-MX"/>
          </a:p>
        </p:txBody>
      </p:sp>
      <p:sp>
        <p:nvSpPr>
          <p:cNvPr id="6" name="Freeform 6"/>
          <p:cNvSpPr/>
          <p:nvPr/>
        </p:nvSpPr>
        <p:spPr>
          <a:xfrm>
            <a:off x="7497960" y="2948363"/>
            <a:ext cx="10790040" cy="7338637"/>
          </a:xfrm>
          <a:custGeom>
            <a:avLst/>
            <a:gdLst/>
            <a:ahLst/>
            <a:cxnLst/>
            <a:rect l="l" t="t" r="r" b="b"/>
            <a:pathLst>
              <a:path w="10790040" h="7338637">
                <a:moveTo>
                  <a:pt x="0" y="0"/>
                </a:moveTo>
                <a:lnTo>
                  <a:pt x="10790040" y="0"/>
                </a:lnTo>
                <a:lnTo>
                  <a:pt x="10790040" y="7338637"/>
                </a:lnTo>
                <a:lnTo>
                  <a:pt x="0" y="7338637"/>
                </a:lnTo>
                <a:lnTo>
                  <a:pt x="0" y="0"/>
                </a:lnTo>
                <a:close/>
              </a:path>
            </a:pathLst>
          </a:custGeom>
          <a:blipFill>
            <a:blip r:embed="rId3"/>
            <a:stretch>
              <a:fillRect t="-6213" b="-6213"/>
            </a:stretch>
          </a:blipFill>
        </p:spPr>
        <p:txBody>
          <a:bodyPr/>
          <a:lstStyle/>
          <a:p>
            <a:endParaRPr lang="es-MX"/>
          </a:p>
        </p:txBody>
      </p:sp>
      <p:grpSp>
        <p:nvGrpSpPr>
          <p:cNvPr id="7" name="Group 7"/>
          <p:cNvGrpSpPr/>
          <p:nvPr/>
        </p:nvGrpSpPr>
        <p:grpSpPr>
          <a:xfrm>
            <a:off x="8793012" y="1691777"/>
            <a:ext cx="1346752" cy="849796"/>
            <a:chOff x="0" y="0"/>
            <a:chExt cx="812800" cy="512874"/>
          </a:xfrm>
        </p:grpSpPr>
        <p:sp>
          <p:nvSpPr>
            <p:cNvPr id="8" name="Freeform 8"/>
            <p:cNvSpPr/>
            <p:nvPr/>
          </p:nvSpPr>
          <p:spPr>
            <a:xfrm>
              <a:off x="0" y="0"/>
              <a:ext cx="812800" cy="512874"/>
            </a:xfrm>
            <a:custGeom>
              <a:avLst/>
              <a:gdLst/>
              <a:ahLst/>
              <a:cxnLst/>
              <a:rect l="l" t="t" r="r" b="b"/>
              <a:pathLst>
                <a:path w="812800" h="512874">
                  <a:moveTo>
                    <a:pt x="0" y="256437"/>
                  </a:moveTo>
                  <a:lnTo>
                    <a:pt x="406400" y="0"/>
                  </a:lnTo>
                  <a:lnTo>
                    <a:pt x="406400" y="203200"/>
                  </a:lnTo>
                  <a:lnTo>
                    <a:pt x="812800" y="203200"/>
                  </a:lnTo>
                  <a:lnTo>
                    <a:pt x="812800" y="309674"/>
                  </a:lnTo>
                  <a:lnTo>
                    <a:pt x="406400" y="309674"/>
                  </a:lnTo>
                  <a:lnTo>
                    <a:pt x="406400" y="512874"/>
                  </a:lnTo>
                  <a:lnTo>
                    <a:pt x="0" y="256437"/>
                  </a:lnTo>
                  <a:close/>
                </a:path>
              </a:pathLst>
            </a:custGeom>
            <a:solidFill>
              <a:srgbClr val="006D72"/>
            </a:solidFill>
          </p:spPr>
          <p:txBody>
            <a:bodyPr/>
            <a:lstStyle/>
            <a:p>
              <a:endParaRPr lang="es-MX"/>
            </a:p>
          </p:txBody>
        </p:sp>
        <p:sp>
          <p:nvSpPr>
            <p:cNvPr id="9" name="TextBox 9"/>
            <p:cNvSpPr txBox="1"/>
            <p:nvPr/>
          </p:nvSpPr>
          <p:spPr>
            <a:xfrm>
              <a:off x="101600" y="136525"/>
              <a:ext cx="711200" cy="173149"/>
            </a:xfrm>
            <a:prstGeom prst="rect">
              <a:avLst/>
            </a:prstGeom>
          </p:spPr>
          <p:txBody>
            <a:bodyPr lIns="50800" tIns="50800" rIns="50800" bIns="50800" rtlCol="0" anchor="ctr"/>
            <a:lstStyle/>
            <a:p>
              <a:pPr algn="ctr">
                <a:lnSpc>
                  <a:spcPts val="3624"/>
                </a:lnSpc>
              </a:pPr>
              <a:endParaRPr/>
            </a:p>
          </p:txBody>
        </p:sp>
      </p:grpSp>
      <p:grpSp>
        <p:nvGrpSpPr>
          <p:cNvPr id="10" name="Group 10"/>
          <p:cNvGrpSpPr/>
          <p:nvPr/>
        </p:nvGrpSpPr>
        <p:grpSpPr>
          <a:xfrm>
            <a:off x="5934392" y="8715031"/>
            <a:ext cx="1570383" cy="1036842"/>
            <a:chOff x="0" y="0"/>
            <a:chExt cx="812800" cy="536650"/>
          </a:xfrm>
        </p:grpSpPr>
        <p:sp>
          <p:nvSpPr>
            <p:cNvPr id="11" name="Freeform 11"/>
            <p:cNvSpPr/>
            <p:nvPr/>
          </p:nvSpPr>
          <p:spPr>
            <a:xfrm>
              <a:off x="0" y="0"/>
              <a:ext cx="812800" cy="536650"/>
            </a:xfrm>
            <a:custGeom>
              <a:avLst/>
              <a:gdLst/>
              <a:ahLst/>
              <a:cxnLst/>
              <a:rect l="l" t="t" r="r" b="b"/>
              <a:pathLst>
                <a:path w="812800" h="536650">
                  <a:moveTo>
                    <a:pt x="812800" y="268325"/>
                  </a:moveTo>
                  <a:lnTo>
                    <a:pt x="406400" y="0"/>
                  </a:lnTo>
                  <a:lnTo>
                    <a:pt x="406400" y="203200"/>
                  </a:lnTo>
                  <a:lnTo>
                    <a:pt x="0" y="203200"/>
                  </a:lnTo>
                  <a:lnTo>
                    <a:pt x="0" y="333450"/>
                  </a:lnTo>
                  <a:lnTo>
                    <a:pt x="406400" y="333450"/>
                  </a:lnTo>
                  <a:lnTo>
                    <a:pt x="406400" y="536650"/>
                  </a:lnTo>
                  <a:lnTo>
                    <a:pt x="812800" y="268325"/>
                  </a:lnTo>
                  <a:close/>
                </a:path>
              </a:pathLst>
            </a:custGeom>
            <a:solidFill>
              <a:srgbClr val="006D72"/>
            </a:solidFill>
          </p:spPr>
          <p:txBody>
            <a:bodyPr/>
            <a:lstStyle/>
            <a:p>
              <a:endParaRPr lang="es-MX"/>
            </a:p>
          </p:txBody>
        </p:sp>
        <p:sp>
          <p:nvSpPr>
            <p:cNvPr id="12" name="TextBox 12"/>
            <p:cNvSpPr txBox="1"/>
            <p:nvPr/>
          </p:nvSpPr>
          <p:spPr>
            <a:xfrm>
              <a:off x="0" y="136525"/>
              <a:ext cx="711200" cy="196925"/>
            </a:xfrm>
            <a:prstGeom prst="rect">
              <a:avLst/>
            </a:prstGeom>
          </p:spPr>
          <p:txBody>
            <a:bodyPr lIns="50800" tIns="50800" rIns="50800" bIns="50800" rtlCol="0" anchor="ctr"/>
            <a:lstStyle/>
            <a:p>
              <a:pPr algn="ctr">
                <a:lnSpc>
                  <a:spcPts val="3624"/>
                </a:lnSpc>
              </a:pPr>
              <a:endParaRPr/>
            </a:p>
          </p:txBody>
        </p:sp>
      </p:grpSp>
      <p:sp>
        <p:nvSpPr>
          <p:cNvPr id="13" name="TextBox 13"/>
          <p:cNvSpPr txBox="1"/>
          <p:nvPr/>
        </p:nvSpPr>
        <p:spPr>
          <a:xfrm>
            <a:off x="432352" y="328719"/>
            <a:ext cx="4904084" cy="596902"/>
          </a:xfrm>
          <a:prstGeom prst="rect">
            <a:avLst/>
          </a:prstGeom>
        </p:spPr>
        <p:txBody>
          <a:bodyPr lIns="0" tIns="0" rIns="0" bIns="0" rtlCol="0" anchor="t">
            <a:spAutoFit/>
          </a:bodyPr>
          <a:lstStyle/>
          <a:p>
            <a:pPr algn="l">
              <a:lnSpc>
                <a:spcPts val="4600"/>
              </a:lnSpc>
            </a:pPr>
            <a:r>
              <a:rPr lang="en-US" sz="4000">
                <a:solidFill>
                  <a:srgbClr val="FFFFFF"/>
                </a:solidFill>
                <a:latin typeface="Oswald"/>
              </a:rPr>
              <a:t>PROGRAMAS SEPARADOS</a:t>
            </a:r>
          </a:p>
        </p:txBody>
      </p:sp>
      <p:sp>
        <p:nvSpPr>
          <p:cNvPr id="14" name="TextBox 14"/>
          <p:cNvSpPr txBox="1"/>
          <p:nvPr/>
        </p:nvSpPr>
        <p:spPr>
          <a:xfrm>
            <a:off x="5865549" y="312844"/>
            <a:ext cx="3278451" cy="612776"/>
          </a:xfrm>
          <a:prstGeom prst="rect">
            <a:avLst/>
          </a:prstGeom>
        </p:spPr>
        <p:txBody>
          <a:bodyPr lIns="0" tIns="0" rIns="0" bIns="0" rtlCol="0" anchor="t">
            <a:spAutoFit/>
          </a:bodyPr>
          <a:lstStyle/>
          <a:p>
            <a:pPr>
              <a:lnSpc>
                <a:spcPts val="5074"/>
              </a:lnSpc>
            </a:pPr>
            <a:r>
              <a:rPr lang="en-US" sz="3499" spc="328">
                <a:solidFill>
                  <a:srgbClr val="FFFFFF"/>
                </a:solidFill>
                <a:latin typeface="Glacial Indifference"/>
              </a:rPr>
              <a:t>1.ROCKET.PY</a:t>
            </a:r>
          </a:p>
        </p:txBody>
      </p:sp>
      <p:sp>
        <p:nvSpPr>
          <p:cNvPr id="15" name="TextBox 15"/>
          <p:cNvSpPr txBox="1"/>
          <p:nvPr/>
        </p:nvSpPr>
        <p:spPr>
          <a:xfrm>
            <a:off x="10616648" y="1545175"/>
            <a:ext cx="5912321" cy="1066800"/>
          </a:xfrm>
          <a:prstGeom prst="rect">
            <a:avLst/>
          </a:prstGeom>
        </p:spPr>
        <p:txBody>
          <a:bodyPr lIns="0" tIns="0" rIns="0" bIns="0" rtlCol="0" anchor="t">
            <a:spAutoFit/>
          </a:bodyPr>
          <a:lstStyle/>
          <a:p>
            <a:pPr>
              <a:lnSpc>
                <a:spcPts val="4349"/>
              </a:lnSpc>
            </a:pPr>
            <a:r>
              <a:rPr lang="en-US" sz="2999" spc="281">
                <a:solidFill>
                  <a:srgbClr val="000000"/>
                </a:solidFill>
                <a:latin typeface="Glacial Indifference"/>
              </a:rPr>
              <a:t>Se definen los atributos principales de la clase</a:t>
            </a:r>
          </a:p>
        </p:txBody>
      </p:sp>
      <p:sp>
        <p:nvSpPr>
          <p:cNvPr id="16" name="TextBox 16"/>
          <p:cNvSpPr txBox="1"/>
          <p:nvPr/>
        </p:nvSpPr>
        <p:spPr>
          <a:xfrm>
            <a:off x="127162" y="8239053"/>
            <a:ext cx="5738386" cy="2117725"/>
          </a:xfrm>
          <a:prstGeom prst="rect">
            <a:avLst/>
          </a:prstGeom>
        </p:spPr>
        <p:txBody>
          <a:bodyPr lIns="0" tIns="0" rIns="0" bIns="0" rtlCol="0" anchor="t">
            <a:spAutoFit/>
          </a:bodyPr>
          <a:lstStyle/>
          <a:p>
            <a:pPr>
              <a:lnSpc>
                <a:spcPts val="4204"/>
              </a:lnSpc>
            </a:pPr>
            <a:r>
              <a:rPr lang="en-US" sz="2899" spc="272">
                <a:solidFill>
                  <a:srgbClr val="000000"/>
                </a:solidFill>
                <a:latin typeface="Glacial Indifference"/>
              </a:rPr>
              <a:t>Se crean las funciones para visualizar el cohete (Tamaño, posición, escala, transparencia, etc.)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1517</Words>
  <Application>Microsoft Office PowerPoint</Application>
  <PresentationFormat>Personalizado</PresentationFormat>
  <Paragraphs>96</Paragraphs>
  <Slides>32</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32</vt:i4>
      </vt:variant>
    </vt:vector>
  </HeadingPairs>
  <TitlesOfParts>
    <vt:vector size="45" baseType="lpstr">
      <vt:lpstr>Lato Heavy</vt:lpstr>
      <vt:lpstr>Glacial Indifference</vt:lpstr>
      <vt:lpstr>Canva Sans</vt:lpstr>
      <vt:lpstr>Canva Sans Bold</vt:lpstr>
      <vt:lpstr>Oswald</vt:lpstr>
      <vt:lpstr>Arial</vt:lpstr>
      <vt:lpstr>Glacial Indifference Bold</vt:lpstr>
      <vt:lpstr>Oswald Bold</vt:lpstr>
      <vt:lpstr>Calibri</vt:lpstr>
      <vt:lpstr>Montserrat Bold Italics</vt:lpstr>
      <vt:lpstr>Montserrat</vt:lpstr>
      <vt:lpstr>Montserrat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Propuesta de Proyecto Negocio Corporativo azul</dc:title>
  <cp:lastModifiedBy>Miguel Terrazas</cp:lastModifiedBy>
  <cp:revision>2</cp:revision>
  <dcterms:created xsi:type="dcterms:W3CDTF">2006-08-16T00:00:00Z</dcterms:created>
  <dcterms:modified xsi:type="dcterms:W3CDTF">2023-11-15T19:22:24Z</dcterms:modified>
  <dc:identifier>DAF0EmMgWHo</dc:identifier>
</cp:coreProperties>
</file>